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365" r:id="rId5"/>
    <p:sldId id="257" r:id="rId6"/>
    <p:sldId id="258" r:id="rId7"/>
    <p:sldId id="367" r:id="rId8"/>
    <p:sldId id="368" r:id="rId9"/>
    <p:sldId id="324" r:id="rId10"/>
    <p:sldId id="336" r:id="rId11"/>
    <p:sldId id="339" r:id="rId12"/>
    <p:sldId id="343" r:id="rId13"/>
    <p:sldId id="345" r:id="rId14"/>
    <p:sldId id="346" r:id="rId15"/>
    <p:sldId id="347" r:id="rId16"/>
    <p:sldId id="370" r:id="rId17"/>
    <p:sldId id="348" r:id="rId18"/>
    <p:sldId id="350" r:id="rId19"/>
    <p:sldId id="351" r:id="rId20"/>
    <p:sldId id="352" r:id="rId21"/>
    <p:sldId id="353" r:id="rId22"/>
    <p:sldId id="354" r:id="rId23"/>
    <p:sldId id="369" r:id="rId24"/>
    <p:sldId id="356" r:id="rId25"/>
    <p:sldId id="371" r:id="rId26"/>
    <p:sldId id="360" r:id="rId27"/>
    <p:sldId id="358" r:id="rId28"/>
    <p:sldId id="359" r:id="rId29"/>
    <p:sldId id="366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CD3"/>
    <a:srgbClr val="DACFC5"/>
    <a:srgbClr val="FFF9E5"/>
    <a:srgbClr val="FFF0C2"/>
    <a:srgbClr val="BABCDC"/>
    <a:srgbClr val="D1C3B7"/>
    <a:srgbClr val="D3AE51"/>
    <a:srgbClr val="000000"/>
    <a:srgbClr val="F7F5F3"/>
    <a:srgbClr val="A5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96400" autoAdjust="0"/>
  </p:normalViewPr>
  <p:slideViewPr>
    <p:cSldViewPr snapToGrid="0" showGuides="1">
      <p:cViewPr varScale="1">
        <p:scale>
          <a:sx n="115" d="100"/>
          <a:sy n="115" d="100"/>
        </p:scale>
        <p:origin x="1284" y="114"/>
      </p:cViewPr>
      <p:guideLst>
        <p:guide orient="horz" pos="254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80AE113-7471-4411-3A0D-3440173BEA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A40E02-5A86-835F-29AB-5C41E94EB0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92C9D-101C-49E4-BBFB-E38DF2448CEE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DD180F-7D1F-3EBE-18AB-40723720B7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6EF5E5-6498-051F-4AFA-1A51F477A1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FF0CE-ACDC-4199-B3C5-73A46C64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11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3481A-73C0-4B1A-AF2C-D53146CAE299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A6A1C-9DE3-4D4B-A00F-398A0227EA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84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3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6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9263640" y="6332433"/>
            <a:ext cx="642360" cy="365125"/>
          </a:xfrm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4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59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23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jpg"/><Relationship Id="rId7" Type="http://schemas.openxmlformats.org/officeDocument/2006/relationships/image" Target="../media/image2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64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05674" y="2168199"/>
            <a:ext cx="750781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Moderated Moderated-Mediation Analysis 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ko-KR"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Neural Network-based Application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05676" y="3415990"/>
            <a:ext cx="5603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Beom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Seok Kim, Kyung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Shin,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7411" y="527838"/>
            <a:ext cx="4549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1400" b="1" dirty="0">
                <a:solidFill>
                  <a:srgbClr val="C910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Mathematics &amp; Statistics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ko-KR" sz="1400" b="1" dirty="0">
                <a:solidFill>
                  <a:srgbClr val="C910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SEJONG UNIVERSITY, South Korea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0218" y="332509"/>
            <a:ext cx="9185564" cy="6192982"/>
          </a:xfrm>
          <a:prstGeom prst="rect">
            <a:avLst/>
          </a:prstGeom>
          <a:noFill/>
          <a:ln>
            <a:solidFill>
              <a:srgbClr val="C8C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87" y="447712"/>
            <a:ext cx="728982" cy="7243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9" y="447712"/>
            <a:ext cx="683472" cy="683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A6F3D-C499-C32C-8536-E9552120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76" y="3861530"/>
            <a:ext cx="45494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21/08/2023</a:t>
            </a:r>
          </a:p>
        </p:txBody>
      </p:sp>
    </p:spTree>
    <p:extLst>
      <p:ext uri="{BB962C8B-B14F-4D97-AF65-F5344CB8AC3E}">
        <p14:creationId xmlns:p14="http://schemas.microsoft.com/office/powerpoint/2010/main" val="136677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7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Ⅲ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58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>
            <a:off x="847314" y="1887801"/>
            <a:ext cx="3256103" cy="4278107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8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Moderated Moderated-Mediation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B7762-FFB4-4A4C-3B70-EBF1529C19D7}"/>
              </a:ext>
            </a:extLst>
          </p:cNvPr>
          <p:cNvSpPr txBox="1"/>
          <p:nvPr/>
        </p:nvSpPr>
        <p:spPr>
          <a:xfrm>
            <a:off x="1229653" y="3330429"/>
            <a:ext cx="249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Diagram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0CFA0-28EC-2823-0139-D6EE1095A87A}"/>
              </a:ext>
            </a:extLst>
          </p:cNvPr>
          <p:cNvSpPr txBox="1"/>
          <p:nvPr/>
        </p:nvSpPr>
        <p:spPr>
          <a:xfrm>
            <a:off x="1598717" y="5724106"/>
            <a:ext cx="175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Diagram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 descr="도표, 라인, 평행, 원이(가) 표시된 사진&#10;&#10;자동 생성된 설명">
            <a:extLst>
              <a:ext uri="{FF2B5EF4-FFF2-40B4-BE49-F238E27FC236}">
                <a16:creationId xmlns:a16="http://schemas.microsoft.com/office/drawing/2014/main" id="{B13547E4-A171-5B73-EB73-32729CF1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67" y="3762829"/>
            <a:ext cx="2520000" cy="1901052"/>
          </a:xfrm>
          <a:prstGeom prst="rect">
            <a:avLst/>
          </a:prstGeom>
        </p:spPr>
      </p:pic>
      <p:pic>
        <p:nvPicPr>
          <p:cNvPr id="11" name="그림 10" descr="도표, 라인, 스케치, 평면도이(가) 표시된 사진&#10;&#10;자동 생성된 설명">
            <a:extLst>
              <a:ext uri="{FF2B5EF4-FFF2-40B4-BE49-F238E27FC236}">
                <a16:creationId xmlns:a16="http://schemas.microsoft.com/office/drawing/2014/main" id="{51C0835C-8107-CF5D-1E4B-CEC5B2B4F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67" y="2121119"/>
            <a:ext cx="2520000" cy="1209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77DCD4-9028-6F45-F3EF-3068FAFD10F2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11/26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D7CE71-EC00-796E-918B-CBB03BF35885}"/>
              </a:ext>
            </a:extLst>
          </p:cNvPr>
          <p:cNvGrpSpPr/>
          <p:nvPr/>
        </p:nvGrpSpPr>
        <p:grpSpPr>
          <a:xfrm>
            <a:off x="4710806" y="1904448"/>
            <a:ext cx="4483528" cy="1258506"/>
            <a:chOff x="4811474" y="1946393"/>
            <a:chExt cx="4483528" cy="12585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7D0C10-F5EE-16A6-D08A-CFB3C3125D83}"/>
                </a:ext>
              </a:extLst>
            </p:cNvPr>
            <p:cNvSpPr/>
            <p:nvPr/>
          </p:nvSpPr>
          <p:spPr>
            <a:xfrm>
              <a:off x="4811474" y="1946393"/>
              <a:ext cx="724322" cy="255283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92F6E07-1148-205F-6B85-B218B6AB8518}"/>
                    </a:ext>
                  </a:extLst>
                </p:cNvPr>
                <p:cNvSpPr/>
                <p:nvPr/>
              </p:nvSpPr>
              <p:spPr>
                <a:xfrm>
                  <a:off x="4811474" y="2194229"/>
                  <a:ext cx="4483528" cy="101067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⊛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altLang="ko-KR" sz="1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endParaRPr lang="ko-KR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p>
                          <m:sSup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92F6E07-1148-205F-6B85-B218B6AB85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4" y="2194229"/>
                  <a:ext cx="4483528" cy="1010670"/>
                </a:xfrm>
                <a:prstGeom prst="rect">
                  <a:avLst/>
                </a:prstGeom>
                <a:blipFill>
                  <a:blip r:embed="rId4"/>
                  <a:stretch>
                    <a:fillRect t="-1205" r="-408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1723D9-A48D-DC4E-1235-D0B589305D87}"/>
              </a:ext>
            </a:extLst>
          </p:cNvPr>
          <p:cNvGrpSpPr/>
          <p:nvPr/>
        </p:nvGrpSpPr>
        <p:grpSpPr>
          <a:xfrm>
            <a:off x="4710806" y="3530497"/>
            <a:ext cx="4483528" cy="640959"/>
            <a:chOff x="4811474" y="3499007"/>
            <a:chExt cx="4483528" cy="640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3D9A16E-C0F5-A6BF-5129-413DA359D15C}"/>
                    </a:ext>
                  </a:extLst>
                </p:cNvPr>
                <p:cNvSpPr/>
                <p:nvPr/>
              </p:nvSpPr>
              <p:spPr>
                <a:xfrm>
                  <a:off x="4811474" y="3499007"/>
                  <a:ext cx="2755396" cy="280811"/>
                </a:xfrm>
                <a:prstGeom prst="rect">
                  <a:avLst/>
                </a:prstGeom>
                <a:solidFill>
                  <a:srgbClr val="D7C3A7">
                    <a:alpha val="50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Fuzzy Conditional effect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3D9A16E-C0F5-A6BF-5129-413DA359D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4" y="3499007"/>
                  <a:ext cx="2755396" cy="280811"/>
                </a:xfrm>
                <a:prstGeom prst="rect">
                  <a:avLst/>
                </a:prstGeom>
                <a:blipFill>
                  <a:blip r:embed="rId5"/>
                  <a:stretch>
                    <a:fillRect l="-664" t="-8696" r="-6637" b="-28261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9FF7DC0-42A3-95A2-1831-DAC2B1320524}"/>
                    </a:ext>
                  </a:extLst>
                </p:cNvPr>
                <p:cNvSpPr/>
                <p:nvPr/>
              </p:nvSpPr>
              <p:spPr>
                <a:xfrm>
                  <a:off x="4811474" y="3784065"/>
                  <a:ext cx="4483528" cy="35590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acc>
                                  <m:accPr>
                                    <m:chr m:val="̃"/>
                                    <m:ctrlPr>
                                      <a:rPr lang="ko-KR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ko-KR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</m:acc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⊕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⊛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</m:acc>
                      </m:oMath>
                    </m:oMathPara>
                  </a14:m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9FF7DC0-42A3-95A2-1831-DAC2B1320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4" y="3784065"/>
                  <a:ext cx="4483528" cy="355901"/>
                </a:xfrm>
                <a:prstGeom prst="rect">
                  <a:avLst/>
                </a:prstGeom>
                <a:blipFill>
                  <a:blip r:embed="rId6"/>
                  <a:stretch>
                    <a:fillRect t="-3448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E20AD1-020E-7E99-3C00-F8D507C93920}"/>
              </a:ext>
            </a:extLst>
          </p:cNvPr>
          <p:cNvGrpSpPr/>
          <p:nvPr/>
        </p:nvGrpSpPr>
        <p:grpSpPr>
          <a:xfrm>
            <a:off x="4710805" y="4538999"/>
            <a:ext cx="4483529" cy="635667"/>
            <a:chOff x="4811473" y="4448585"/>
            <a:chExt cx="4483529" cy="635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1D42FA3-4BF3-7162-F3A1-5CED2114EE0C}"/>
                    </a:ext>
                  </a:extLst>
                </p:cNvPr>
                <p:cNvSpPr/>
                <p:nvPr/>
              </p:nvSpPr>
              <p:spPr>
                <a:xfrm>
                  <a:off x="4811473" y="4448585"/>
                  <a:ext cx="3778853" cy="280811"/>
                </a:xfrm>
                <a:prstGeom prst="rect">
                  <a:avLst/>
                </a:prstGeom>
                <a:solidFill>
                  <a:srgbClr val="D7C3A7">
                    <a:alpha val="50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Fuzzy Conditional Indirect effect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1D42FA3-4BF3-7162-F3A1-5CED2114E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3" y="4448585"/>
                  <a:ext cx="3778853" cy="280811"/>
                </a:xfrm>
                <a:prstGeom prst="rect">
                  <a:avLst/>
                </a:prstGeom>
                <a:blipFill>
                  <a:blip r:embed="rId7"/>
                  <a:stretch>
                    <a:fillRect l="-484" t="-10870" r="-2419" b="-28261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F4EFA5C9-EE78-7DBF-93A7-0BAD59B7AF1C}"/>
                    </a:ext>
                  </a:extLst>
                </p:cNvPr>
                <p:cNvSpPr/>
                <p:nvPr/>
              </p:nvSpPr>
              <p:spPr>
                <a:xfrm>
                  <a:off x="4811474" y="4728351"/>
                  <a:ext cx="4483528" cy="35590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nor/>
                          </m:rPr>
                          <a:rPr lang="ko-KR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⊛</m:t>
                        </m:r>
                        <m:acc>
                          <m:accPr>
                            <m:chr m:val="̃"/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US" altLang="ko-KR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F4EFA5C9-EE78-7DBF-93A7-0BAD59B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4" y="4728351"/>
                  <a:ext cx="4483528" cy="355901"/>
                </a:xfrm>
                <a:prstGeom prst="rect">
                  <a:avLst/>
                </a:prstGeom>
                <a:blipFill>
                  <a:blip r:embed="rId8"/>
                  <a:stretch>
                    <a:fillRect t="-3390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B2916F-A41B-8FDF-7DAF-38928304E6EF}"/>
              </a:ext>
            </a:extLst>
          </p:cNvPr>
          <p:cNvGrpSpPr/>
          <p:nvPr/>
        </p:nvGrpSpPr>
        <p:grpSpPr>
          <a:xfrm>
            <a:off x="4710806" y="5542208"/>
            <a:ext cx="4483528" cy="630405"/>
            <a:chOff x="4811474" y="5542208"/>
            <a:chExt cx="4483528" cy="63040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21E2440-2783-FD79-B3D9-E6D609D74CBF}"/>
                </a:ext>
              </a:extLst>
            </p:cNvPr>
            <p:cNvSpPr/>
            <p:nvPr/>
          </p:nvSpPr>
          <p:spPr>
            <a:xfrm>
              <a:off x="4811474" y="5542208"/>
              <a:ext cx="3577517" cy="280811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Effect = Direct Effect + Indirect Effect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B39AA4C-86D4-E42C-21E1-437E730EF8F3}"/>
                    </a:ext>
                  </a:extLst>
                </p:cNvPr>
                <p:cNvSpPr/>
                <p:nvPr/>
              </p:nvSpPr>
              <p:spPr>
                <a:xfrm>
                  <a:off x="4811474" y="5816712"/>
                  <a:ext cx="4483528" cy="35590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B39AA4C-86D4-E42C-21E1-437E730EF8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474" y="5816712"/>
                  <a:ext cx="4483528" cy="3559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11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59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Least Squares Estimation (Yoon, 2013)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(FLSE)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1290" y="2057253"/>
            <a:ext cx="5057827" cy="676184"/>
            <a:chOff x="301290" y="2057253"/>
            <a:chExt cx="5057827" cy="676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3FDA72B1-88FB-E671-AE9A-D86B4328C049}"/>
                    </a:ext>
                  </a:extLst>
                </p:cNvPr>
                <p:cNvSpPr/>
                <p:nvPr/>
              </p:nvSpPr>
              <p:spPr>
                <a:xfrm>
                  <a:off x="304685" y="2352105"/>
                  <a:ext cx="5054432" cy="381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ko-KR" alt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  <m:r>
                          <a:rPr lang="ko-KR" altLang="en-US" sz="10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𝑆𝑢𝑝𝑝</m:t>
                            </m:r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𝑠𝑢𝑝𝑝</m:t>
                            </m:r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ko-KR" altLang="en-US" sz="10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sz="10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3FDA72B1-88FB-E671-AE9A-D86B4328C0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85" y="2352105"/>
                  <a:ext cx="5054432" cy="381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298E2B9-8940-CE34-8E90-32AB4E9C118A}"/>
                    </a:ext>
                  </a:extLst>
                </p:cNvPr>
                <p:cNvSpPr/>
                <p:nvPr/>
              </p:nvSpPr>
              <p:spPr>
                <a:xfrm>
                  <a:off x="301290" y="2057253"/>
                  <a:ext cx="5057827" cy="308892"/>
                </a:xfrm>
                <a:prstGeom prst="rect">
                  <a:avLst/>
                </a:prstGeom>
                <a:solidFill>
                  <a:srgbClr val="D7C3A7">
                    <a:alpha val="50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ko-KR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-metric based on distance approach</a:t>
                  </a: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298E2B9-8940-CE34-8E90-32AB4E9C1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90" y="2057253"/>
                  <a:ext cx="5057827" cy="308892"/>
                </a:xfrm>
                <a:prstGeom prst="rect">
                  <a:avLst/>
                </a:prstGeom>
                <a:blipFill>
                  <a:blip r:embed="rId3"/>
                  <a:stretch>
                    <a:fillRect t="-1961" b="-19608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/>
          <p:cNvGrpSpPr/>
          <p:nvPr/>
        </p:nvGrpSpPr>
        <p:grpSpPr>
          <a:xfrm>
            <a:off x="489049" y="3398583"/>
            <a:ext cx="4682309" cy="2918327"/>
            <a:chOff x="533209" y="3398583"/>
            <a:chExt cx="4682309" cy="29183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86F2F3E-B41A-5E56-59E6-500F096E58E5}"/>
                    </a:ext>
                  </a:extLst>
                </p:cNvPr>
                <p:cNvSpPr/>
                <p:nvPr/>
              </p:nvSpPr>
              <p:spPr>
                <a:xfrm>
                  <a:off x="628882" y="3724243"/>
                  <a:ext cx="4371478" cy="259266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sz="105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Step 1 (Differentiation)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ko-KR" alt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den>
                        </m:f>
                        <m:r>
                          <a:rPr lang="ko-KR" altLang="en-US" sz="10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sz="105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Step 2 (Normal Equation)</a:t>
                  </a:r>
                </a:p>
                <a:p>
                  <a:endParaRPr lang="en-US" altLang="ko-KR" sz="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ctrlPr>
                              <a:rPr lang="ko-KR" alt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limLoc m:val="undOvr"/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ko-KR" altLang="en-US" sz="10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ko-KR" altLang="en-US" sz="10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ko-KR" alt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ko-KR" altLang="en-US" sz="10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𝑖𝑙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86F2F3E-B41A-5E56-59E6-500F096E58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82" y="3724243"/>
                  <a:ext cx="4371478" cy="2592667"/>
                </a:xfrm>
                <a:prstGeom prst="rect">
                  <a:avLst/>
                </a:prstGeom>
                <a:blipFill>
                  <a:blip r:embed="rId4"/>
                  <a:stretch>
                    <a:fillRect l="-9763" b="-27765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C79F378-EEEA-6592-F6F3-67FC9ABB9764}"/>
                    </a:ext>
                  </a:extLst>
                </p:cNvPr>
                <p:cNvSpPr/>
                <p:nvPr/>
              </p:nvSpPr>
              <p:spPr>
                <a:xfrm>
                  <a:off x="625487" y="3398583"/>
                  <a:ext cx="4374873" cy="339781"/>
                </a:xfrm>
                <a:prstGeom prst="rect">
                  <a:avLst/>
                </a:prstGeom>
                <a:solidFill>
                  <a:srgbClr val="D7C3A7">
                    <a:alpha val="50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⊕⋯⊕</m:t>
                        </m:r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𝒊𝒑</m:t>
                            </m:r>
                          </m:sub>
                        </m:sSub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C79F378-EEEA-6592-F6F3-67FC9ABB9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87" y="3398583"/>
                  <a:ext cx="4374873" cy="339781"/>
                </a:xfrm>
                <a:prstGeom prst="rect">
                  <a:avLst/>
                </a:prstGeom>
                <a:blipFill>
                  <a:blip r:embed="rId5"/>
                  <a:stretch>
                    <a:fillRect b="-1818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E66E9-82B1-3976-FC40-844FC7BCAC5C}"/>
                    </a:ext>
                  </a:extLst>
                </p:cNvPr>
                <p:cNvSpPr txBox="1"/>
                <p:nvPr/>
              </p:nvSpPr>
              <p:spPr>
                <a:xfrm>
                  <a:off x="533209" y="3803464"/>
                  <a:ext cx="4682309" cy="859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0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ko-KR" altLang="ko-KR" sz="10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0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ko-KR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0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⋯, </m:t>
                            </m:r>
                            <m:sSub>
                              <m:sSubPr>
                                <m:ctrlPr>
                                  <a:rPr lang="ko-KR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000" i="1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endParaRPr>
                </a:p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10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ko-KR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10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ko-KR" sz="10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0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a14:m>
                  <a:r>
                    <a:rPr lang="en-US" altLang="ko-KR" sz="1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ko-KR" altLang="ko-KR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r>
                    <a:rPr lang="en-US" altLang="ko-KR" sz="1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ko-KR" sz="1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ko-KR" altLang="ko-KR" sz="1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10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ko-KR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10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sz="1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ko-KR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10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0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ko-KR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ko-KR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10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E66E9-82B1-3976-FC40-844FC7BCA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09" y="3803464"/>
                  <a:ext cx="4682309" cy="859210"/>
                </a:xfrm>
                <a:prstGeom prst="rect">
                  <a:avLst/>
                </a:prstGeom>
                <a:blipFill>
                  <a:blip r:embed="rId6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D87C3E5-98C1-4B8B-3570-6280F61A1A6F}"/>
                  </a:ext>
                </a:extLst>
              </p:cNvPr>
              <p:cNvSpPr/>
              <p:nvPr/>
            </p:nvSpPr>
            <p:spPr>
              <a:xfrm>
                <a:off x="6222668" y="4816653"/>
                <a:ext cx="2982919" cy="339781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4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ko-KR" sz="1400" b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⋄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ko-KR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D87C3E5-98C1-4B8B-3570-6280F61A1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668" y="4816653"/>
                <a:ext cx="2982919" cy="339781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1DC2EC6B-54DD-3D24-BF8E-A7FCED262222}"/>
              </a:ext>
            </a:extLst>
          </p:cNvPr>
          <p:cNvGrpSpPr/>
          <p:nvPr/>
        </p:nvGrpSpPr>
        <p:grpSpPr>
          <a:xfrm>
            <a:off x="2652253" y="2862952"/>
            <a:ext cx="355901" cy="406116"/>
            <a:chOff x="2488904" y="2872293"/>
            <a:chExt cx="355901" cy="406116"/>
          </a:xfrm>
        </p:grpSpPr>
        <p:sp>
          <p:nvSpPr>
            <p:cNvPr id="31" name="갈매기형 수장 18">
              <a:extLst>
                <a:ext uri="{FF2B5EF4-FFF2-40B4-BE49-F238E27FC236}">
                  <a16:creationId xmlns:a16="http://schemas.microsoft.com/office/drawing/2014/main" id="{CDE642C9-BBCB-5CB0-CC5B-D4B2F7128236}"/>
                </a:ext>
              </a:extLst>
            </p:cNvPr>
            <p:cNvSpPr/>
            <p:nvPr/>
          </p:nvSpPr>
          <p:spPr>
            <a:xfrm rot="5400000">
              <a:off x="2577880" y="3011483"/>
              <a:ext cx="177950" cy="355901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32" name="갈매기형 수장 19">
              <a:extLst>
                <a:ext uri="{FF2B5EF4-FFF2-40B4-BE49-F238E27FC236}">
                  <a16:creationId xmlns:a16="http://schemas.microsoft.com/office/drawing/2014/main" id="{AD6FD8A5-210C-9E1D-1A0E-FD7BE6DBB6FE}"/>
                </a:ext>
              </a:extLst>
            </p:cNvPr>
            <p:cNvSpPr/>
            <p:nvPr/>
          </p:nvSpPr>
          <p:spPr>
            <a:xfrm rot="5400000">
              <a:off x="2577880" y="2897400"/>
              <a:ext cx="177950" cy="355901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33" name="갈매기형 수장 20">
              <a:extLst>
                <a:ext uri="{FF2B5EF4-FFF2-40B4-BE49-F238E27FC236}">
                  <a16:creationId xmlns:a16="http://schemas.microsoft.com/office/drawing/2014/main" id="{0D9F387E-0710-2DA3-F433-DDA54E49BFF1}"/>
                </a:ext>
              </a:extLst>
            </p:cNvPr>
            <p:cNvSpPr/>
            <p:nvPr/>
          </p:nvSpPr>
          <p:spPr>
            <a:xfrm rot="5400000">
              <a:off x="2577880" y="2783317"/>
              <a:ext cx="177950" cy="355901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BA18BD-1B46-2120-CAAF-655EB4582623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12/26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359" y="6594012"/>
            <a:ext cx="8302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J.H. Yoon, S.H. Choi, Fuzzy least squares estimation with new fuzzy operations, Adv. </a:t>
            </a:r>
            <a:r>
              <a:rPr lang="en-US" altLang="ko-KR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US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Syst. Comp. 190 (2013) 193–202.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1C7399-873D-C1F6-06F6-670C83B15960}"/>
              </a:ext>
            </a:extLst>
          </p:cNvPr>
          <p:cNvSpPr txBox="1"/>
          <p:nvPr/>
        </p:nvSpPr>
        <p:spPr>
          <a:xfrm>
            <a:off x="5394738" y="4816653"/>
            <a:ext cx="50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36521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55070" y="2767044"/>
            <a:ext cx="3798123" cy="2736511"/>
            <a:chOff x="645200" y="2658449"/>
            <a:chExt cx="3798123" cy="2736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9833FC5-CF1F-F721-D114-F90339CCA025}"/>
                    </a:ext>
                  </a:extLst>
                </p:cNvPr>
                <p:cNvSpPr/>
                <p:nvPr/>
              </p:nvSpPr>
              <p:spPr>
                <a:xfrm>
                  <a:off x="645200" y="2998230"/>
                  <a:ext cx="3798123" cy="239673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:endPara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:endPara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where</a:t>
                  </a:r>
                </a:p>
                <a:p>
                  <a:r>
                    <a:rPr lang="en-US" altLang="ko-KR" sz="1050" dirty="0">
                      <a:solidFill>
                        <a:schemeClr val="tx1"/>
                      </a:solidFill>
                    </a:rPr>
                    <a:t>  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ko-KR" altLang="en-US" sz="10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1,1,1</m:t>
                                    </m:r>
                                  </m:e>
                                </m:d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05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sepChr m:val=","/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05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1,1,1</m:t>
                                    </m:r>
                                  </m:e>
                                </m:d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sepChr m:val=","/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ko-KR" altLang="en-US" sz="105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ko-KR" altLang="en-US" sz="105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ko-KR" altLang="en-US" sz="105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sepChr m:val=","/>
                                    <m:ctrlPr>
                                      <a:rPr lang="ko-KR" altLang="en-US" sz="10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05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a14:m>
                  <a:endParaRPr lang="en-US" altLang="ko-KR" sz="1050" dirty="0">
                    <a:solidFill>
                      <a:schemeClr val="tx1"/>
                    </a:solidFill>
                  </a:endParaRPr>
                </a:p>
                <a:p>
                  <a:endParaRPr lang="en-US" altLang="ko-KR" sz="105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05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0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0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altLang="ko-KR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⋯, </m:t>
                              </m:r>
                              <m:d>
                                <m:dPr>
                                  <m:ctrlP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05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5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0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altLang="ko-KR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endPara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ko-KR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  and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sz="10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0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05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05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10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ea typeface="Times New Roman" panose="02020603050405020304" pitchFamily="18" charset="0"/>
                  </a:endParaRPr>
                </a:p>
                <a:p>
                  <a:pPr marL="75565" marR="71755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en-US" altLang="ko-KR" sz="105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sz="10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0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05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05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05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ko-KR" sz="10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05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+1)×1</m:t>
                          </m:r>
                        </m:sub>
                      </m:sSub>
                    </m:oMath>
                  </a14:m>
                  <a:endPara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L="75565" marR="71755">
                    <a:lnSpc>
                      <a:spcPct val="115000"/>
                    </a:lnSpc>
                    <a:spcAft>
                      <a:spcPts val="0"/>
                    </a:spcAft>
                  </a:pPr>
                  <a:endPara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marL="75565" marR="71755" algn="just">
                    <a:lnSpc>
                      <a:spcPct val="115000"/>
                    </a:lnSpc>
                    <a:spcAft>
                      <a:spcPts val="0"/>
                    </a:spcAft>
                  </a:pPr>
                  <a:endParaRPr lang="ko-KR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9833FC5-CF1F-F721-D114-F90339CCA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00" y="2998230"/>
                  <a:ext cx="3798123" cy="2396730"/>
                </a:xfrm>
                <a:prstGeom prst="rect">
                  <a:avLst/>
                </a:prstGeom>
                <a:blipFill>
                  <a:blip r:embed="rId2"/>
                  <a:stretch>
                    <a:fillRect b="-11959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D87C3E5-98C1-4B8B-3570-6280F61A1A6F}"/>
                    </a:ext>
                  </a:extLst>
                </p:cNvPr>
                <p:cNvSpPr/>
                <p:nvPr/>
              </p:nvSpPr>
              <p:spPr>
                <a:xfrm>
                  <a:off x="645200" y="2658449"/>
                  <a:ext cx="3798123" cy="339781"/>
                </a:xfrm>
                <a:prstGeom prst="rect">
                  <a:avLst/>
                </a:prstGeom>
                <a:solidFill>
                  <a:srgbClr val="D7C3A7">
                    <a:alpha val="50000"/>
                  </a:srgb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ko-KR" sz="1400" b="1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ko-KR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ko-KR" altLang="ko-KR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𝑿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ko-KR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altLang="ko-KR" sz="1400" b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⋄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ko-KR" altLang="ko-KR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</m:sSup>
                        <m:sSup>
                          <m:sSupPr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ko-KR" sz="1400" b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⋄</m:t>
                        </m:r>
                        <m:acc>
                          <m:accPr>
                            <m:chr m:val="̃"/>
                            <m:ctrlPr>
                              <a:rPr lang="ko-KR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1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D87C3E5-98C1-4B8B-3570-6280F61A1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00" y="2658449"/>
                  <a:ext cx="3798123" cy="339781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BA18BD-1B46-2120-CAAF-655EB4582623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13/26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359" y="6581133"/>
            <a:ext cx="8186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J.H. Yoon, S.H. Choi, Fuzzy least squares estimation with new fuzzy operations, Adv. </a:t>
            </a:r>
            <a:r>
              <a:rPr lang="en-US" altLang="ko-KR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US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Syst. Comp. 190 (2013) 193–202.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86F2F3E-B41A-5E56-59E6-500F096E58E5}"/>
                  </a:ext>
                </a:extLst>
              </p:cNvPr>
              <p:cNvSpPr/>
              <p:nvPr/>
            </p:nvSpPr>
            <p:spPr>
              <a:xfrm>
                <a:off x="573012" y="3107436"/>
                <a:ext cx="4371478" cy="23961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ko-KR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⋄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𝛬</m:t>
                        </m:r>
                      </m:e>
                    </m:acc>
                    <m:r>
                      <a:rPr lang="x-none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nary>
                      <m:naryPr>
                        <m:chr m:val="∑"/>
                        <m:limLoc m:val="undOvr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x-none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none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x-none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ko-KR" altLang="ko-K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x-none" altLang="ko-KR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x-none" altLang="ko-KR" sz="12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x-none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⋄</m:t>
                            </m:r>
                            <m:acc>
                              <m:accPr>
                                <m:chr m:val="̃"/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x-none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x-none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x-none" altLang="ko-KR" sz="1200" dirty="0">
                    <a:solidFill>
                      <a:schemeClr val="tx1"/>
                    </a:solidFill>
                  </a:rPr>
                  <a:t>, 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𝛬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x-none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⋄</m:t>
                        </m:r>
                        <m:acc>
                          <m:accPr>
                            <m:chr m:val="̃"/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x-none" altLang="ko-KR" sz="1200" i="1" dirty="0">
                    <a:solidFill>
                      <a:schemeClr val="tx1"/>
                    </a:solidFill>
                  </a:rPr>
                  <a:t>,</a:t>
                </a:r>
                <a:endParaRPr lang="ko-KR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x-none" altLang="ko-KR" sz="1200" i="1" dirty="0">
                    <a:solidFill>
                      <a:schemeClr val="tx1"/>
                    </a:solidFill>
                  </a:rPr>
                  <a:t>,     </a:t>
                </a:r>
                <a14:m>
                  <m:oMath xmlns:m="http://schemas.openxmlformats.org/officeDocument/2006/math"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x-none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x-none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x-none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x-none" altLang="ko-KR" sz="120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⋄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⋄</m:t>
                        </m:r>
                        <m:sSub>
                          <m:sSubPr>
                            <m:ctrlPr>
                              <a:rPr lang="ko-KR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x-none" altLang="ko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x-none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ko-KR" sz="1200" i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⨂</m:t>
                    </m:r>
                    <m:acc>
                      <m:accPr>
                        <m:chr m:val="̆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</m:acc>
                    <m:r>
                      <a:rPr lang="x-none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̃"/>
                        <m:ctrlPr>
                          <a:rPr lang="ko-KR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ko-KR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x-none" altLang="ko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ctr"/>
                <a:endPara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𝑌</m:t>
                          </m:r>
                        </m:e>
                      </m:acc>
                      <m:r>
                        <a:rPr lang="x-none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x-none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x-none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x-none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86F2F3E-B41A-5E56-59E6-500F096E5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12" y="3107436"/>
                <a:ext cx="4371478" cy="2396119"/>
              </a:xfrm>
              <a:prstGeom prst="rect">
                <a:avLst/>
              </a:prstGeom>
              <a:blipFill>
                <a:blip r:embed="rId4"/>
                <a:stretch>
                  <a:fillRect t="-7379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79F378-EEEA-6592-F6F3-67FC9ABB9764}"/>
                  </a:ext>
                </a:extLst>
              </p:cNvPr>
              <p:cNvSpPr/>
              <p:nvPr/>
            </p:nvSpPr>
            <p:spPr>
              <a:xfrm>
                <a:off x="569617" y="2767657"/>
                <a:ext cx="4374873" cy="339781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ko-KR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</m:acc>
                    <m:r>
                      <a:rPr lang="x-none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ko-KR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ko-KR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x-none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x-none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x-none" altLang="ko-KR" sz="1400" b="1" dirty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ko-KR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</m:acc>
                    <m:r>
                      <a:rPr lang="x-none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x-none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x-none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</m:acc>
                          </m:e>
                          <m:sub>
                            <m:r>
                              <a:rPr lang="x-none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d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x-none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x-none" altLang="ko-K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x-none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79F378-EEEA-6592-F6F3-67FC9ABB9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7" y="2767657"/>
                <a:ext cx="4374873" cy="339781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11C7399-873D-C1F6-06F6-670C83B15960}"/>
              </a:ext>
            </a:extLst>
          </p:cNvPr>
          <p:cNvSpPr txBox="1"/>
          <p:nvPr/>
        </p:nvSpPr>
        <p:spPr>
          <a:xfrm>
            <a:off x="503810" y="2459267"/>
            <a:ext cx="3416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Triangular fuzzy matrix operations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59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Least Squares Estimation (Yoon, 2013)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(FLSE)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A1166BF-BD6E-3C53-D005-CE2FEF203110}"/>
              </a:ext>
            </a:extLst>
          </p:cNvPr>
          <p:cNvGrpSpPr/>
          <p:nvPr/>
        </p:nvGrpSpPr>
        <p:grpSpPr>
          <a:xfrm>
            <a:off x="5046721" y="4111238"/>
            <a:ext cx="406117" cy="355901"/>
            <a:chOff x="4331216" y="1772816"/>
            <a:chExt cx="328672" cy="288032"/>
          </a:xfrm>
        </p:grpSpPr>
        <p:sp>
          <p:nvSpPr>
            <p:cNvPr id="38" name="갈매기형 수장 18">
              <a:extLst>
                <a:ext uri="{FF2B5EF4-FFF2-40B4-BE49-F238E27FC236}">
                  <a16:creationId xmlns:a16="http://schemas.microsoft.com/office/drawing/2014/main" id="{1865BB89-A6D8-62E6-6B1C-100F20403425}"/>
                </a:ext>
              </a:extLst>
            </p:cNvPr>
            <p:cNvSpPr/>
            <p:nvPr/>
          </p:nvSpPr>
          <p:spPr>
            <a:xfrm>
              <a:off x="4515872" y="1772816"/>
              <a:ext cx="144016" cy="288032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39" name="갈매기형 수장 19">
              <a:extLst>
                <a:ext uri="{FF2B5EF4-FFF2-40B4-BE49-F238E27FC236}">
                  <a16:creationId xmlns:a16="http://schemas.microsoft.com/office/drawing/2014/main" id="{67464158-0E22-1144-4770-B0E9F4F867EE}"/>
                </a:ext>
              </a:extLst>
            </p:cNvPr>
            <p:cNvSpPr/>
            <p:nvPr/>
          </p:nvSpPr>
          <p:spPr>
            <a:xfrm>
              <a:off x="4423544" y="1772816"/>
              <a:ext cx="144016" cy="288032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40" name="갈매기형 수장 20">
              <a:extLst>
                <a:ext uri="{FF2B5EF4-FFF2-40B4-BE49-F238E27FC236}">
                  <a16:creationId xmlns:a16="http://schemas.microsoft.com/office/drawing/2014/main" id="{EB8EC533-DE0E-E758-4980-2B954D648E11}"/>
                </a:ext>
              </a:extLst>
            </p:cNvPr>
            <p:cNvSpPr/>
            <p:nvPr/>
          </p:nvSpPr>
          <p:spPr>
            <a:xfrm>
              <a:off x="4331216" y="1772816"/>
              <a:ext cx="144016" cy="288032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7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CAAD90C-D0CC-3082-BA17-7A0A8E9EA5E6}"/>
                  </a:ext>
                </a:extLst>
              </p:cNvPr>
              <p:cNvSpPr/>
              <p:nvPr/>
            </p:nvSpPr>
            <p:spPr>
              <a:xfrm>
                <a:off x="1604019" y="2689946"/>
                <a:ext cx="6704752" cy="27712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2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𝐹𝑆𝑆𝐸</m:t>
                              </m:r>
                            </m:num>
                            <m:den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𝑘𝑘</m:t>
                              </m:r>
                            </m:sub>
                          </m:sSub>
                        </m:e>
                      </m:rad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, 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=1,2, …,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endParaRPr lang="en-US" altLang="ko-KR" sz="1200" dirty="0"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where</a:t>
                </a:r>
                <a:r>
                  <a:rPr lang="en-US" altLang="ko-KR" sz="12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 </a:t>
                </a: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ko-KR" sz="12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12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e>
                    </m:acc>
                    <m:r>
                      <a:rPr lang="en-US" altLang="ko-KR" sz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ko-KR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sz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⋄</m:t>
                            </m:r>
                            <m:acc>
                              <m:accPr>
                                <m:chr m:val="̃"/>
                                <m:ctrlPr>
                                  <a:rPr lang="ko-KR" altLang="ko-KR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ko-KR" sz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ko-KR" sz="1200" dirty="0"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     </m:t>
                      </m:r>
                      <m:r>
                        <a:rPr lang="en-US" altLang="ko-KR" sz="12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𝐹𝑆𝑆𝐸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sSup>
                            <m:s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ko-KR" sz="1200" dirty="0"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endParaRPr lang="en-US" altLang="ko-KR" sz="12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𝐹𝑢𝑧𝑧𝑦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ko-KR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~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=1,2, …, </m:t>
                      </m:r>
                      <m:r>
                        <a:rPr lang="en-US" altLang="ko-KR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ko-KR" sz="1200" dirty="0"/>
              </a:p>
              <a:p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CAAD90C-D0CC-3082-BA17-7A0A8E9EA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19" y="2689946"/>
                <a:ext cx="6704752" cy="2771288"/>
              </a:xfrm>
              <a:prstGeom prst="rect">
                <a:avLst/>
              </a:prstGeom>
              <a:blipFill>
                <a:blip r:embed="rId2"/>
                <a:stretch>
                  <a:fillRect b="-9011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8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F4C79F-AF5E-A2D1-9B87-C1428E4F13B3}"/>
                  </a:ext>
                </a:extLst>
              </p:cNvPr>
              <p:cNvSpPr/>
              <p:nvPr/>
            </p:nvSpPr>
            <p:spPr>
              <a:xfrm>
                <a:off x="1600624" y="2298332"/>
                <a:ext cx="6704752" cy="411135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kern="1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b="1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ko-KR" altLang="ko-KR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​=0</m:t>
                    </m:r>
                  </m:oMath>
                </a14:m>
                <a:r>
                  <a:rPr lang="en-US" altLang="ko-KR" sz="1400" kern="1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   </m:t>
                    </m:r>
                    <m:r>
                      <a:rPr lang="en-US" altLang="ko-KR" sz="1400" b="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ko-KR" altLang="ko-KR" sz="1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ko-KR" altLang="ko-KR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400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𝑛𝑜𝑡</m:t>
                    </m:r>
                    <m:r>
                      <a:rPr lang="en-US" altLang="ko-KR" sz="14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𝑡𝑟𝑢𝑒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400" b="1" i="0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1400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…, </m:t>
                    </m:r>
                    <m:r>
                      <a:rPr lang="en-US" altLang="ko-KR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AF4C79F-AF5E-A2D1-9B87-C1428E4F1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624" y="2298332"/>
                <a:ext cx="6704752" cy="411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4AA6DC-3E1B-D601-AF3A-89D087CDF90A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14/26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5034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based on FLSE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7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Ⅳ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92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03CD7B-C366-8A30-8871-58C1BE8A4B93}"/>
              </a:ext>
            </a:extLst>
          </p:cNvPr>
          <p:cNvSpPr/>
          <p:nvPr/>
        </p:nvSpPr>
        <p:spPr>
          <a:xfrm>
            <a:off x="508765" y="2259232"/>
            <a:ext cx="4616326" cy="68423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: Weather status dataset in Belgium from 2016 to 2019 </a:t>
            </a:r>
            <a:r>
              <a:rPr lang="en-US" altLang="ko-KR" sz="13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+                                                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: Daily Power Production of Solar Panels dataset </a:t>
            </a:r>
            <a:r>
              <a:rPr lang="en-US" altLang="ko-KR" sz="13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altLang="ko-KR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7D0C10-F5EE-16A6-D08A-CFB3C3125D83}"/>
              </a:ext>
            </a:extLst>
          </p:cNvPr>
          <p:cNvSpPr/>
          <p:nvPr/>
        </p:nvSpPr>
        <p:spPr>
          <a:xfrm>
            <a:off x="508765" y="2003949"/>
            <a:ext cx="804069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 based on FLSE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353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Solar Power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85F2B-A40C-E997-F883-B85CECB9F5FC}"/>
              </a:ext>
            </a:extLst>
          </p:cNvPr>
          <p:cNvSpPr/>
          <p:nvPr/>
        </p:nvSpPr>
        <p:spPr>
          <a:xfrm>
            <a:off x="512436" y="3448611"/>
            <a:ext cx="947249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0B5786-8A43-769D-9763-2524977FF1AF}"/>
                  </a:ext>
                </a:extLst>
              </p:cNvPr>
              <p:cNvSpPr/>
              <p:nvPr/>
            </p:nvSpPr>
            <p:spPr>
              <a:xfrm>
                <a:off x="511457" y="3705984"/>
                <a:ext cx="4616326" cy="20651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Temp(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Wind(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Humidity(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</m:t>
                    </m:r>
                  </m:oMath>
                </a14:m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daily average of temperature, wind speed, and humidity</a:t>
                </a:r>
              </a:p>
              <a:p>
                <a:endPara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Sky Cover(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amounts of clouds or fogs at 3p.m. in a day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Classified into 8 categories by ‘</a:t>
                </a:r>
                <a:r>
                  <a:rPr lang="en-US" altLang="ko-KR" sz="13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WeatherSTEM</a:t>
                </a: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‘Sunny’ :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‘Partly Sunny’ :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‘Overcast’ :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 Power(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US" altLang="ko-KR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daily power production obtained by solar panels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0B5786-8A43-769D-9763-2524977FF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7" y="3705984"/>
                <a:ext cx="4616326" cy="2065149"/>
              </a:xfrm>
              <a:prstGeom prst="rect">
                <a:avLst/>
              </a:prstGeom>
              <a:blipFill>
                <a:blip r:embed="rId4"/>
                <a:stretch>
                  <a:fillRect l="-264" t="-295" b="-2950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1342308-FB11-86C7-111F-711C17129A11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16/26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0" y="6304677"/>
            <a:ext cx="5251181" cy="551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75565">
              <a:lnSpc>
                <a:spcPct val="123000"/>
              </a:lnSpc>
              <a:spcBef>
                <a:spcPts val="170"/>
              </a:spcBef>
              <a:buSzPts val="600"/>
              <a:tabLst>
                <a:tab pos="273685" algn="l"/>
              </a:tabLst>
            </a:pPr>
            <a:r>
              <a:rPr lang="en-US" altLang="ko-KR" sz="12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: https://www.kaggle.com/datasets/fvcoppen/solarpanelspower</a:t>
            </a:r>
          </a:p>
          <a:p>
            <a:pPr marR="75565">
              <a:lnSpc>
                <a:spcPct val="123000"/>
              </a:lnSpc>
              <a:spcBef>
                <a:spcPts val="170"/>
              </a:spcBef>
              <a:buSzPts val="600"/>
              <a:tabLst>
                <a:tab pos="273685" algn="l"/>
              </a:tabLst>
            </a:pPr>
            <a:r>
              <a:rPr lang="en-US" altLang="ko-KR" sz="12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: https://www.kaggle.com/datasets/ramima/weather-dataset-in-antwerp-belgium</a:t>
            </a:r>
            <a:endParaRPr lang="ko-KR" altLang="ko-KR" sz="1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 based on FLSE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357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Preprocessing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C5B29D-EB7D-A37A-C749-ABB4394A4C2D}"/>
              </a:ext>
            </a:extLst>
          </p:cNvPr>
          <p:cNvGrpSpPr/>
          <p:nvPr/>
        </p:nvGrpSpPr>
        <p:grpSpPr>
          <a:xfrm>
            <a:off x="426769" y="2247589"/>
            <a:ext cx="3950459" cy="528135"/>
            <a:chOff x="426769" y="2725158"/>
            <a:chExt cx="3950459" cy="52813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FAD426-F73B-FFF2-C3A3-DA28FEC55EB0}"/>
                </a:ext>
              </a:extLst>
            </p:cNvPr>
            <p:cNvSpPr/>
            <p:nvPr/>
          </p:nvSpPr>
          <p:spPr>
            <a:xfrm>
              <a:off x="426769" y="2725158"/>
              <a:ext cx="1452365" cy="255283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Interpolation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74D5D3-7DA7-EE6F-5175-095F75513A06}"/>
                </a:ext>
              </a:extLst>
            </p:cNvPr>
            <p:cNvSpPr/>
            <p:nvPr/>
          </p:nvSpPr>
          <p:spPr>
            <a:xfrm>
              <a:off x="426769" y="2972482"/>
              <a:ext cx="3950459" cy="28081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Missing values were replaced by cubic spline interpolation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706EEA-32C0-FF7F-7453-79FA81AC1EF1}"/>
              </a:ext>
            </a:extLst>
          </p:cNvPr>
          <p:cNvGrpSpPr/>
          <p:nvPr/>
        </p:nvGrpSpPr>
        <p:grpSpPr>
          <a:xfrm>
            <a:off x="418381" y="2978962"/>
            <a:ext cx="3958848" cy="1161012"/>
            <a:chOff x="418381" y="3418476"/>
            <a:chExt cx="3958848" cy="11610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0ADF5-6C4D-A65C-C799-F4B93F172173}"/>
                </a:ext>
              </a:extLst>
            </p:cNvPr>
            <p:cNvSpPr/>
            <p:nvPr/>
          </p:nvSpPr>
          <p:spPr>
            <a:xfrm>
              <a:off x="420204" y="3418476"/>
              <a:ext cx="1458930" cy="255283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Normalization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0E59F99C-975B-270B-A3E2-D06B35AA1D44}"/>
                    </a:ext>
                  </a:extLst>
                </p:cNvPr>
                <p:cNvSpPr/>
                <p:nvPr/>
              </p:nvSpPr>
              <p:spPr>
                <a:xfrm>
                  <a:off x="418381" y="3669242"/>
                  <a:ext cx="3958848" cy="91024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ko-KR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Normalize using min-max scaler except ‘Sky Cover’ </a:t>
                  </a:r>
                  <a14:m>
                    <m:oMath xmlns:m="http://schemas.openxmlformats.org/officeDocument/2006/math">
                      <m:r>
                        <a:rPr lang="en-US" altLang="ko-KR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  <a:p>
                  <a:endPara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𝑛𝑜𝑟</m:t>
                          </m:r>
                        </m:sub>
                      </m:sSub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0E59F99C-975B-270B-A3E2-D06B35AA1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81" y="3669242"/>
                  <a:ext cx="3958848" cy="910246"/>
                </a:xfrm>
                <a:prstGeom prst="rect">
                  <a:avLst/>
                </a:prstGeom>
                <a:blipFill>
                  <a:blip r:embed="rId2"/>
                  <a:stretch>
                    <a:fillRect l="-154" t="-671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D738-4CF8-2828-0A88-B01144B36750}"/>
              </a:ext>
            </a:extLst>
          </p:cNvPr>
          <p:cNvSpPr/>
          <p:nvPr/>
        </p:nvSpPr>
        <p:spPr>
          <a:xfrm>
            <a:off x="420204" y="4343213"/>
            <a:ext cx="1458929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Fuzzification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EF53BD-E758-45DB-E1E5-CA5464D7B080}"/>
                  </a:ext>
                </a:extLst>
              </p:cNvPr>
              <p:cNvSpPr/>
              <p:nvPr/>
            </p:nvSpPr>
            <p:spPr>
              <a:xfrm>
                <a:off x="420206" y="4601091"/>
                <a:ext cx="3958848" cy="15586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Convert crisp data to triangular fuzzy numbers</a:t>
                </a:r>
              </a:p>
              <a:p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Spread</a:t>
                </a:r>
              </a:p>
              <a:p>
                <a:pPr marL="228600" indent="-228600">
                  <a:buFont typeface="+mj-ea"/>
                  <a:buAutoNum type="circleNumDbPlain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Temp, Wind, Humidity  </a:t>
                </a:r>
              </a:p>
              <a:p>
                <a:endParaRPr lang="en-US" altLang="ko-KR" sz="5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𝑣𝑎𝑙𝑢𝑒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𝑡𝑖𝑚𝑒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28600" indent="-228600">
                  <a:buFont typeface="+mj-ea"/>
                  <a:buAutoNum type="circleNumDbPlain" startAt="2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Sky Cover : 1</a:t>
                </a:r>
              </a:p>
              <a:p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EF53BD-E758-45DB-E1E5-CA5464D7B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6" y="4601091"/>
                <a:ext cx="3958848" cy="1558640"/>
              </a:xfrm>
              <a:prstGeom prst="rect">
                <a:avLst/>
              </a:prstGeom>
              <a:blipFill>
                <a:blip r:embed="rId3"/>
                <a:stretch>
                  <a:fillRect l="-308" t="-392" b="-2353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DA35479B-2389-11D8-0D5E-FC50957EF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43910"/>
              </p:ext>
            </p:extLst>
          </p:nvPr>
        </p:nvGraphicFramePr>
        <p:xfrm>
          <a:off x="4890205" y="2653073"/>
          <a:ext cx="4510063" cy="1351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659">
                  <a:extLst>
                    <a:ext uri="{9D8B030D-6E8A-4147-A177-3AD203B41FA5}">
                      <a16:colId xmlns:a16="http://schemas.microsoft.com/office/drawing/2014/main" val="1054942368"/>
                    </a:ext>
                  </a:extLst>
                </a:gridCol>
                <a:gridCol w="901601">
                  <a:extLst>
                    <a:ext uri="{9D8B030D-6E8A-4147-A177-3AD203B41FA5}">
                      <a16:colId xmlns:a16="http://schemas.microsoft.com/office/drawing/2014/main" val="2410151730"/>
                    </a:ext>
                  </a:extLst>
                </a:gridCol>
                <a:gridCol w="901601">
                  <a:extLst>
                    <a:ext uri="{9D8B030D-6E8A-4147-A177-3AD203B41FA5}">
                      <a16:colId xmlns:a16="http://schemas.microsoft.com/office/drawing/2014/main" val="2696190016"/>
                    </a:ext>
                  </a:extLst>
                </a:gridCol>
                <a:gridCol w="901601">
                  <a:extLst>
                    <a:ext uri="{9D8B030D-6E8A-4147-A177-3AD203B41FA5}">
                      <a16:colId xmlns:a16="http://schemas.microsoft.com/office/drawing/2014/main" val="2803416915"/>
                    </a:ext>
                  </a:extLst>
                </a:gridCol>
                <a:gridCol w="901601">
                  <a:extLst>
                    <a:ext uri="{9D8B030D-6E8A-4147-A177-3AD203B41FA5}">
                      <a16:colId xmlns:a16="http://schemas.microsoft.com/office/drawing/2014/main" val="378343893"/>
                    </a:ext>
                  </a:extLst>
                </a:gridCol>
              </a:tblGrid>
              <a:tr h="27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Sky cover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power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37718"/>
                  </a:ext>
                </a:extLst>
              </a:tr>
              <a:tr h="27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0.312052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0.234784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0.778769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0.058824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886806"/>
                  </a:ext>
                </a:extLst>
              </a:tr>
              <a:tr h="27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0.369939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0.412924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0.725910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0.058824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163992"/>
                  </a:ext>
                </a:extLst>
              </a:tr>
              <a:tr h="27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0.352761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0.572187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0.709644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0.058824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444277"/>
                  </a:ext>
                </a:extLst>
              </a:tr>
              <a:tr h="27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0.348520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0.334605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0.751113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0.029412</a:t>
                      </a:r>
                      <a:endParaRPr lang="ko-KR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417316"/>
                  </a:ext>
                </a:extLst>
              </a:tr>
            </a:tbl>
          </a:graphicData>
        </a:graphic>
      </p:graphicFrame>
      <p:sp>
        <p:nvSpPr>
          <p:cNvPr id="27" name="갈매기형 수장 18">
            <a:extLst>
              <a:ext uri="{FF2B5EF4-FFF2-40B4-BE49-F238E27FC236}">
                <a16:creationId xmlns:a16="http://schemas.microsoft.com/office/drawing/2014/main" id="{0ABF4236-06EF-4572-C36F-048F1AD8D9E7}"/>
              </a:ext>
            </a:extLst>
          </p:cNvPr>
          <p:cNvSpPr/>
          <p:nvPr/>
        </p:nvSpPr>
        <p:spPr>
          <a:xfrm rot="5400000">
            <a:off x="7031671" y="4234941"/>
            <a:ext cx="177950" cy="35590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b="0" dirty="0">
              <a:solidFill>
                <a:prstClr val="black"/>
              </a:solidFill>
            </a:endParaRPr>
          </a:p>
        </p:txBody>
      </p:sp>
      <p:sp>
        <p:nvSpPr>
          <p:cNvPr id="28" name="갈매기형 수장 19">
            <a:extLst>
              <a:ext uri="{FF2B5EF4-FFF2-40B4-BE49-F238E27FC236}">
                <a16:creationId xmlns:a16="http://schemas.microsoft.com/office/drawing/2014/main" id="{1E2295F1-ADDA-29EC-0561-A353DA54BDE1}"/>
              </a:ext>
            </a:extLst>
          </p:cNvPr>
          <p:cNvSpPr/>
          <p:nvPr/>
        </p:nvSpPr>
        <p:spPr>
          <a:xfrm rot="5400000">
            <a:off x="7031671" y="4112469"/>
            <a:ext cx="177950" cy="35590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b="0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83ADB4-01B7-6E6D-4932-58A77860641A}"/>
              </a:ext>
            </a:extLst>
          </p:cNvPr>
          <p:cNvSpPr txBox="1"/>
          <p:nvPr/>
        </p:nvSpPr>
        <p:spPr>
          <a:xfrm>
            <a:off x="4817543" y="2353302"/>
            <a:ext cx="149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23">
                <a:extLst>
                  <a:ext uri="{FF2B5EF4-FFF2-40B4-BE49-F238E27FC236}">
                    <a16:creationId xmlns:a16="http://schemas.microsoft.com/office/drawing/2014/main" id="{A187C84B-F8CA-2CD9-8A37-40F0C5CC54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059665"/>
                  </p:ext>
                </p:extLst>
              </p:nvPr>
            </p:nvGraphicFramePr>
            <p:xfrm>
              <a:off x="4718633" y="4756970"/>
              <a:ext cx="4853206" cy="1351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76878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963344">
                      <a:extLst>
                        <a:ext uri="{9D8B030D-6E8A-4147-A177-3AD203B41FA5}">
                          <a16:colId xmlns:a16="http://schemas.microsoft.com/office/drawing/2014/main" val="4014909447"/>
                        </a:ext>
                      </a:extLst>
                    </a:gridCol>
                    <a:gridCol w="1845578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1367406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</a:tblGrid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Crisp Number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Spread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Triangular Fuzzy Number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0.312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0.370−0.312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=0.058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(0.254, 0.312, 0.370)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Sky Cover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(1, 2, 3)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23">
                <a:extLst>
                  <a:ext uri="{FF2B5EF4-FFF2-40B4-BE49-F238E27FC236}">
                    <a16:creationId xmlns:a16="http://schemas.microsoft.com/office/drawing/2014/main" id="{A187C84B-F8CA-2CD9-8A37-40F0C5CC54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059665"/>
                  </p:ext>
                </p:extLst>
              </p:nvPr>
            </p:nvGraphicFramePr>
            <p:xfrm>
              <a:off x="4718633" y="4756970"/>
              <a:ext cx="4853206" cy="1351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76878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963344">
                      <a:extLst>
                        <a:ext uri="{9D8B030D-6E8A-4147-A177-3AD203B41FA5}">
                          <a16:colId xmlns:a16="http://schemas.microsoft.com/office/drawing/2014/main" val="4014909447"/>
                        </a:ext>
                      </a:extLst>
                    </a:gridCol>
                    <a:gridCol w="1845578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1367406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</a:tblGrid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Crisp Number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Spread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Triangular Fuzzy Number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253" t="-100000" r="-33481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8779" t="-100000" r="-7458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4222" t="-100000" r="-44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45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Sky Cover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4222" t="-202703" r="-444" b="-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55BAF36-B7AE-A570-6F4D-F3074F3D7831}"/>
              </a:ext>
            </a:extLst>
          </p:cNvPr>
          <p:cNvSpPr txBox="1"/>
          <p:nvPr/>
        </p:nvSpPr>
        <p:spPr>
          <a:xfrm>
            <a:off x="4641830" y="4458314"/>
            <a:ext cx="149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1A98D-F02E-9D7F-8113-6B61B356649F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17/26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2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7" grpId="0" animBg="1"/>
      <p:bldP spid="28" grpId="0" animBg="1"/>
      <p:bldP spid="30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 based on FLSE</a:t>
            </a:r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>
            <a:off x="673838" y="1971167"/>
            <a:ext cx="3256103" cy="4416751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54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Application to Moderated Moderated-Mediation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B7762-FFB4-4A4C-3B70-EBF1529C19D7}"/>
              </a:ext>
            </a:extLst>
          </p:cNvPr>
          <p:cNvSpPr txBox="1"/>
          <p:nvPr/>
        </p:nvSpPr>
        <p:spPr>
          <a:xfrm>
            <a:off x="1056177" y="3570403"/>
            <a:ext cx="249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Diagram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0CFA0-28EC-2823-0139-D6EE1095A87A}"/>
              </a:ext>
            </a:extLst>
          </p:cNvPr>
          <p:cNvSpPr txBox="1"/>
          <p:nvPr/>
        </p:nvSpPr>
        <p:spPr>
          <a:xfrm>
            <a:off x="1425241" y="5964080"/>
            <a:ext cx="175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Diagram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도표, 라인, 스케치, 평면도이(가) 표시된 사진&#10;&#10;자동 생성된 설명">
            <a:extLst>
              <a:ext uri="{FF2B5EF4-FFF2-40B4-BE49-F238E27FC236}">
                <a16:creationId xmlns:a16="http://schemas.microsoft.com/office/drawing/2014/main" id="{E812DD63-7D7F-71D6-A452-FB18BC1E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04" y="2161045"/>
            <a:ext cx="2520000" cy="1444627"/>
          </a:xfrm>
          <a:prstGeom prst="rect">
            <a:avLst/>
          </a:prstGeom>
        </p:spPr>
      </p:pic>
      <p:pic>
        <p:nvPicPr>
          <p:cNvPr id="5" name="그림 4" descr="도표, 라인, 평행이(가) 표시된 사진&#10;&#10;자동 생성된 설명">
            <a:extLst>
              <a:ext uri="{FF2B5EF4-FFF2-40B4-BE49-F238E27FC236}">
                <a16:creationId xmlns:a16="http://schemas.microsoft.com/office/drawing/2014/main" id="{69DF0E2E-81B5-D048-0892-A87E84B3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" y="4280592"/>
            <a:ext cx="2880000" cy="1582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E5BBF-E9D9-84F1-DB8B-147C982347D0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18/26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69CDD8-26B4-AAE8-C1F9-CDC001C04099}"/>
              </a:ext>
            </a:extLst>
          </p:cNvPr>
          <p:cNvSpPr/>
          <p:nvPr/>
        </p:nvSpPr>
        <p:spPr>
          <a:xfrm>
            <a:off x="4458390" y="1971168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B48F320-607B-5655-C2EC-7DC381E606C5}"/>
                  </a:ext>
                </a:extLst>
              </p:cNvPr>
              <p:cNvSpPr/>
              <p:nvPr/>
            </p:nvSpPr>
            <p:spPr>
              <a:xfrm>
                <a:off x="4458390" y="2226451"/>
                <a:ext cx="4836612" cy="10594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altLang="ko-KR" sz="1400" i="1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ko-KR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B48F320-607B-5655-C2EC-7DC381E60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390" y="2226451"/>
                <a:ext cx="4836612" cy="1059412"/>
              </a:xfrm>
              <a:prstGeom prst="rect">
                <a:avLst/>
              </a:prstGeom>
              <a:blipFill>
                <a:blip r:embed="rId4"/>
                <a:stretch>
                  <a:fillRect t="-1724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93718-5E41-8407-54E5-BB8DE338CC23}"/>
              </a:ext>
            </a:extLst>
          </p:cNvPr>
          <p:cNvSpPr/>
          <p:nvPr/>
        </p:nvSpPr>
        <p:spPr>
          <a:xfrm>
            <a:off x="4458390" y="3390592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Crisp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4CD5C76-6FCE-8C96-098B-13E80FB72F2B}"/>
                  </a:ext>
                </a:extLst>
              </p:cNvPr>
              <p:cNvSpPr/>
              <p:nvPr/>
            </p:nvSpPr>
            <p:spPr>
              <a:xfrm>
                <a:off x="4458390" y="3645875"/>
                <a:ext cx="4836612" cy="10314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=0.9370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0.9212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0.0035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0.9191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1400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+0.0777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𝑋𝑊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+2.0611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𝑋𝑍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+0.1339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𝑊𝑍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0.3276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𝑋𝑊𝑍</m:t>
                    </m:r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:endParaRPr lang="ko-KR" altLang="ko-KR" sz="1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en-US" altLang="ko-KR" sz="14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=0.6099+0.4950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0.8307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4CD5C76-6FCE-8C96-098B-13E80FB72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390" y="3645875"/>
                <a:ext cx="4836612" cy="1031415"/>
              </a:xfrm>
              <a:prstGeom prst="rect">
                <a:avLst/>
              </a:prstGeom>
              <a:blipFill>
                <a:blip r:embed="rId5"/>
                <a:stretch>
                  <a:fillRect t="-592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E8B53-32A0-A4D5-2E69-C2CD5F83E146}"/>
              </a:ext>
            </a:extLst>
          </p:cNvPr>
          <p:cNvSpPr/>
          <p:nvPr/>
        </p:nvSpPr>
        <p:spPr>
          <a:xfrm>
            <a:off x="4458390" y="4820283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13C4D55-BF63-2F9A-F21A-C2996D3B1DC5}"/>
                  </a:ext>
                </a:extLst>
              </p:cNvPr>
              <p:cNvSpPr/>
              <p:nvPr/>
            </p:nvSpPr>
            <p:spPr>
              <a:xfrm>
                <a:off x="4458390" y="5075565"/>
                <a:ext cx="4836612" cy="13556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=0.8503⊕</m:t>
                      </m:r>
                      <m:d>
                        <m:dPr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0.8038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⊕0.0116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⊕</m:t>
                      </m:r>
                      <m:d>
                        <m:dPr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0.7326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𝑍</m:t>
                          </m:r>
                        </m:e>
                      </m:acc>
                    </m:oMath>
                  </m:oMathPara>
                </a14:m>
                <a:endParaRPr lang="ko-KR" altLang="ko-KR" sz="1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75565" marR="71755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⊕0.0566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⊕1.6342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⊕0.0974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acc>
                  </m:oMath>
                </a14:m>
                <a:endParaRPr lang="en-US" altLang="ko-KR" sz="1400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75565" marR="71755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⊕(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0.2280)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̃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altLang="ko-KR" sz="1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⊛</m:t>
                    </m:r>
                    <m:acc>
                      <m:accPr>
                        <m:chr m:val="̌"/>
                        <m:ctrlPr>
                          <a:rPr lang="ko-KR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:endParaRPr lang="ko-KR" altLang="ko-KR" sz="1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=0.5432⊕0.5348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⊕(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0.7549)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13C4D55-BF63-2F9A-F21A-C2996D3B1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390" y="5075565"/>
                <a:ext cx="4836612" cy="1355629"/>
              </a:xfrm>
              <a:prstGeom prst="rect">
                <a:avLst/>
              </a:prstGeom>
              <a:blipFill>
                <a:blip r:embed="rId6"/>
                <a:stretch>
                  <a:fillRect t="-450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63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둥근 사각형 19">
            <a:extLst>
              <a:ext uri="{FF2B5EF4-FFF2-40B4-BE49-F238E27FC236}">
                <a16:creationId xmlns:a16="http://schemas.microsoft.com/office/drawing/2014/main" id="{C26FD797-D6E6-A2CF-F4A1-6238E0D27518}"/>
              </a:ext>
            </a:extLst>
          </p:cNvPr>
          <p:cNvSpPr/>
          <p:nvPr/>
        </p:nvSpPr>
        <p:spPr>
          <a:xfrm flipH="1">
            <a:off x="516793" y="1712283"/>
            <a:ext cx="8937598" cy="2378025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035216-A4B9-04AC-60D6-3EEC423ED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" t="15188"/>
          <a:stretch/>
        </p:blipFill>
        <p:spPr>
          <a:xfrm>
            <a:off x="562062" y="1989282"/>
            <a:ext cx="8774885" cy="1882520"/>
          </a:xfrm>
          <a:prstGeom prst="rect">
            <a:avLst/>
          </a:prstGeom>
        </p:spPr>
      </p:pic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 based on FLSE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83B4F-BF74-41BC-6E1B-DB382D23420D}"/>
                  </a:ext>
                </a:extLst>
              </p:cNvPr>
              <p:cNvSpPr txBox="1"/>
              <p:nvPr/>
            </p:nvSpPr>
            <p:spPr>
              <a:xfrm>
                <a:off x="330216" y="1202628"/>
                <a:ext cx="65487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Results –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83B4F-BF74-41BC-6E1B-DB382D2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6" y="1202628"/>
                <a:ext cx="6548756" cy="400110"/>
              </a:xfrm>
              <a:prstGeom prst="rect">
                <a:avLst/>
              </a:prstGeom>
              <a:blipFill>
                <a:blip r:embed="rId3"/>
                <a:stretch>
                  <a:fillRect l="-931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1C7399-873D-C1F6-06F6-670C83B15960}"/>
              </a:ext>
            </a:extLst>
          </p:cNvPr>
          <p:cNvSpPr txBox="1"/>
          <p:nvPr/>
        </p:nvSpPr>
        <p:spPr>
          <a:xfrm>
            <a:off x="548330" y="1712283"/>
            <a:ext cx="2748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Estimated Coefficients &amp; p-values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C5067-3D60-9370-6111-3EB6954C95A8}"/>
              </a:ext>
            </a:extLst>
          </p:cNvPr>
          <p:cNvSpPr/>
          <p:nvPr/>
        </p:nvSpPr>
        <p:spPr>
          <a:xfrm>
            <a:off x="4216697" y="4529280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9BAD5D3-464E-6316-63F9-CE821CEBE5C3}"/>
                  </a:ext>
                </a:extLst>
              </p:cNvPr>
              <p:cNvSpPr/>
              <p:nvPr/>
            </p:nvSpPr>
            <p:spPr>
              <a:xfrm>
                <a:off x="4216696" y="4784563"/>
                <a:ext cx="5237695" cy="5212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changed from negative in CMMA to positive in FMMA.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the sky becomes more cloudy, humidity actually increases.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9BAD5D3-464E-6316-63F9-CE821CEBE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96" y="4784563"/>
                <a:ext cx="5237695" cy="521268"/>
              </a:xfrm>
              <a:prstGeom prst="rect">
                <a:avLst/>
              </a:prstGeom>
              <a:blipFill>
                <a:blip r:embed="rId4"/>
                <a:stretch>
                  <a:fillRect l="-349" t="-2353" r="-1281" b="-11765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2013B1-DABF-1E38-3F80-5B4227DE24A4}"/>
              </a:ext>
            </a:extLst>
          </p:cNvPr>
          <p:cNvSpPr/>
          <p:nvPr/>
        </p:nvSpPr>
        <p:spPr>
          <a:xfrm>
            <a:off x="4216697" y="5599105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EBE146-8B00-DFF4-8788-4A9CB1AF5F6B}"/>
                  </a:ext>
                </a:extLst>
              </p:cNvPr>
              <p:cNvSpPr/>
              <p:nvPr/>
            </p:nvSpPr>
            <p:spPr>
              <a:xfrm>
                <a:off x="4216696" y="5854389"/>
                <a:ext cx="5237695" cy="2932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p-value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significantly. </a:t>
                </a:r>
              </a:p>
              <a:p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EBE146-8B00-DFF4-8788-4A9CB1AF5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96" y="5854389"/>
                <a:ext cx="5237695" cy="293274"/>
              </a:xfrm>
              <a:prstGeom prst="rect">
                <a:avLst/>
              </a:prstGeom>
              <a:blipFill>
                <a:blip r:embed="rId5"/>
                <a:stretch>
                  <a:fillRect l="-349" t="-2083" b="-27083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DDED076-BD97-49AB-9B72-D67DDE70C92E}"/>
              </a:ext>
            </a:extLst>
          </p:cNvPr>
          <p:cNvSpPr txBox="1"/>
          <p:nvPr/>
        </p:nvSpPr>
        <p:spPr>
          <a:xfrm>
            <a:off x="569052" y="3793084"/>
            <a:ext cx="7677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CMMA - crisp multiple moderation analysis   /   FMMA - fuzzy multiple moderation analysis 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126B6412-88ED-0841-F8EF-2E564BEF4EAD}"/>
              </a:ext>
            </a:extLst>
          </p:cNvPr>
          <p:cNvSpPr/>
          <p:nvPr/>
        </p:nvSpPr>
        <p:spPr>
          <a:xfrm>
            <a:off x="2491530" y="2232307"/>
            <a:ext cx="615343" cy="64801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B6415461-3DEF-F53F-5D5D-02E5FCAEA415}"/>
              </a:ext>
            </a:extLst>
          </p:cNvPr>
          <p:cNvSpPr/>
          <p:nvPr/>
        </p:nvSpPr>
        <p:spPr>
          <a:xfrm>
            <a:off x="2491530" y="3140548"/>
            <a:ext cx="615343" cy="64801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F8CBC-851D-72E9-F20D-29D253A3B7FB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19/26</a:t>
            </a:r>
            <a:endParaRPr lang="ko-KR" altLang="en-US" sz="1100" dirty="0"/>
          </a:p>
        </p:txBody>
      </p:sp>
      <p:pic>
        <p:nvPicPr>
          <p:cNvPr id="6" name="그림 5" descr="도표, 라인, 평행이(가) 표시된 사진&#10;&#10;자동 생성된 설명">
            <a:extLst>
              <a:ext uri="{FF2B5EF4-FFF2-40B4-BE49-F238E27FC236}">
                <a16:creationId xmlns:a16="http://schemas.microsoft.com/office/drawing/2014/main" id="{B9F5C6FE-241E-A199-55E4-71CFEC53A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6" y="4350533"/>
            <a:ext cx="3738444" cy="20935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A86107-B507-B58E-93BD-0F5608DF4755}"/>
              </a:ext>
            </a:extLst>
          </p:cNvPr>
          <p:cNvCxnSpPr>
            <a:cxnSpLocks/>
          </p:cNvCxnSpPr>
          <p:nvPr/>
        </p:nvCxnSpPr>
        <p:spPr>
          <a:xfrm flipV="1">
            <a:off x="1395146" y="4878453"/>
            <a:ext cx="629175" cy="414086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6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47708" y="1571493"/>
            <a:ext cx="296627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Motivation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33821" y="1092294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Ⅰ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2604508" y="1496870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177" y="511054"/>
            <a:ext cx="2966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449520" y="794257"/>
            <a:ext cx="2503480" cy="0"/>
          </a:xfrm>
          <a:prstGeom prst="line">
            <a:avLst/>
          </a:prstGeom>
          <a:ln>
            <a:solidFill>
              <a:srgbClr val="C5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47708" y="2449321"/>
            <a:ext cx="296627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Preliminaries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33821" y="1970122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Ⅱ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2604508" y="2374698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47708" y="3391544"/>
            <a:ext cx="296627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 Contributions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733821" y="2912345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Ⅲ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2" name="직선 연결선 51"/>
          <p:cNvCxnSpPr>
            <a:cxnSpLocks/>
          </p:cNvCxnSpPr>
          <p:nvPr/>
        </p:nvCxnSpPr>
        <p:spPr>
          <a:xfrm>
            <a:off x="2604508" y="3316921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47708" y="4333767"/>
            <a:ext cx="296627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Analysis based on FLSE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3821" y="3854568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Ⅳ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2604508" y="4259143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47708" y="6210518"/>
            <a:ext cx="296627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Conclusion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33821" y="5731319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Ⅵ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2604508" y="6135895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F1125C-6D31-895E-B639-1674048A8151}"/>
              </a:ext>
            </a:extLst>
          </p:cNvPr>
          <p:cNvSpPr txBox="1"/>
          <p:nvPr/>
        </p:nvSpPr>
        <p:spPr>
          <a:xfrm>
            <a:off x="1198087" y="5275990"/>
            <a:ext cx="3265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Network-based Application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A7196E-B184-FB55-D797-6F3C8A6476A3}"/>
              </a:ext>
            </a:extLst>
          </p:cNvPr>
          <p:cNvSpPr/>
          <p:nvPr/>
        </p:nvSpPr>
        <p:spPr>
          <a:xfrm>
            <a:off x="2733821" y="4796791"/>
            <a:ext cx="194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B7C13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Ⅴ</a:t>
            </a:r>
            <a:endParaRPr lang="ko-KR" altLang="en-US" sz="2000" b="1" dirty="0">
              <a:solidFill>
                <a:srgbClr val="CB7C13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D904BC-5AD6-77E9-B3F3-38088A023E98}"/>
              </a:ext>
            </a:extLst>
          </p:cNvPr>
          <p:cNvCxnSpPr>
            <a:cxnSpLocks/>
          </p:cNvCxnSpPr>
          <p:nvPr/>
        </p:nvCxnSpPr>
        <p:spPr>
          <a:xfrm>
            <a:off x="2604508" y="5201367"/>
            <a:ext cx="452673" cy="0"/>
          </a:xfrm>
          <a:prstGeom prst="line">
            <a:avLst/>
          </a:prstGeom>
          <a:ln>
            <a:solidFill>
              <a:srgbClr val="CB7C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대각선 방향의 모서리가 둥근 사각형 19">
            <a:extLst>
              <a:ext uri="{FF2B5EF4-FFF2-40B4-BE49-F238E27FC236}">
                <a16:creationId xmlns:a16="http://schemas.microsoft.com/office/drawing/2014/main" id="{3D39CBAD-4D9B-A5E2-29F9-C3BBE5011722}"/>
              </a:ext>
            </a:extLst>
          </p:cNvPr>
          <p:cNvSpPr/>
          <p:nvPr/>
        </p:nvSpPr>
        <p:spPr>
          <a:xfrm flipH="1">
            <a:off x="788931" y="3273932"/>
            <a:ext cx="8355877" cy="2168729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 Analysis based on FLSE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83B4F-BF74-41BC-6E1B-DB382D23420D}"/>
                  </a:ext>
                </a:extLst>
              </p:cNvPr>
              <p:cNvSpPr txBox="1"/>
              <p:nvPr/>
            </p:nvSpPr>
            <p:spPr>
              <a:xfrm>
                <a:off x="330216" y="1202628"/>
                <a:ext cx="3224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Results –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83B4F-BF74-41BC-6E1B-DB382D23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6" y="1202628"/>
                <a:ext cx="3224589" cy="400110"/>
              </a:xfrm>
              <a:prstGeom prst="rect">
                <a:avLst/>
              </a:prstGeom>
              <a:blipFill>
                <a:blip r:embed="rId2"/>
                <a:stretch>
                  <a:fillRect l="-189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9A2CB05-6193-BA9D-5743-2B988FDD7472}"/>
              </a:ext>
            </a:extLst>
          </p:cNvPr>
          <p:cNvSpPr/>
          <p:nvPr/>
        </p:nvSpPr>
        <p:spPr>
          <a:xfrm>
            <a:off x="4681571" y="5628231"/>
            <a:ext cx="351718" cy="255283"/>
          </a:xfrm>
          <a:prstGeom prst="downArrow">
            <a:avLst/>
          </a:prstGeom>
          <a:solidFill>
            <a:srgbClr val="CB7C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D29AC-0F8E-412E-6523-020AF141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34" y="3426349"/>
            <a:ext cx="7881870" cy="1947786"/>
          </a:xfrm>
          <a:prstGeom prst="rect">
            <a:avLst/>
          </a:prstGeom>
        </p:spPr>
      </p:pic>
      <p:pic>
        <p:nvPicPr>
          <p:cNvPr id="10" name="그림 9" descr="도표, 라인, 스케치, 평면도이(가) 표시된 사진&#10;&#10;자동 생성된 설명">
            <a:extLst>
              <a:ext uri="{FF2B5EF4-FFF2-40B4-BE49-F238E27FC236}">
                <a16:creationId xmlns:a16="http://schemas.microsoft.com/office/drawing/2014/main" id="{8845172A-D4DC-641F-9FD2-138E03B44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48" y="1487412"/>
            <a:ext cx="2869860" cy="1600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E47100-F666-A705-4E65-E77DFD461D66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20/26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1F692EB-1313-95E8-526A-F084D9FC6ACC}"/>
                  </a:ext>
                </a:extLst>
              </p:cNvPr>
              <p:cNvSpPr/>
              <p:nvPr/>
            </p:nvSpPr>
            <p:spPr>
              <a:xfrm>
                <a:off x="1799430" y="6007238"/>
                <a:ext cx="6116000" cy="52367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crisp numbers on ambiguous data can produce distorted results 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due to the loss of information.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1F692EB-1313-95E8-526A-F084D9FC6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30" y="6007238"/>
                <a:ext cx="6116000" cy="523673"/>
              </a:xfrm>
              <a:prstGeom prst="rect">
                <a:avLst/>
              </a:prstGeom>
              <a:blipFill>
                <a:blip r:embed="rId5"/>
                <a:stretch>
                  <a:fillRect t="-1163" b="-1162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B2E16EC-6837-B14D-460D-FCC741206559}"/>
                  </a:ext>
                </a:extLst>
              </p:cNvPr>
              <p:cNvSpPr/>
              <p:nvPr/>
            </p:nvSpPr>
            <p:spPr>
              <a:xfrm>
                <a:off x="788932" y="1828476"/>
                <a:ext cx="3325302" cy="268993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Conditional Indirect Effect of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B2E16EC-6837-B14D-460D-FCC741206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32" y="1828476"/>
                <a:ext cx="3325302" cy="268993"/>
              </a:xfrm>
              <a:prstGeom prst="rect">
                <a:avLst/>
              </a:prstGeom>
              <a:blipFill>
                <a:blip r:embed="rId6"/>
                <a:stretch>
                  <a:fillRect t="-11364" b="-3181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8CA63FD-660D-94F0-9169-58CCC4AC7274}"/>
                  </a:ext>
                </a:extLst>
              </p:cNvPr>
              <p:cNvSpPr/>
              <p:nvPr/>
            </p:nvSpPr>
            <p:spPr>
              <a:xfrm>
                <a:off x="788931" y="2097469"/>
                <a:ext cx="5135351" cy="7236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=0.7652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0.0645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1.7122</m:t>
                    </m:r>
                    <m:r>
                      <a:rPr lang="en-US" altLang="ko-KR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ko-KR" sz="1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ko-KR" sz="1400" b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𝟐𝟕𝟐𝟏</m:t>
                    </m:r>
                    <m:r>
                      <a:rPr lang="en-US" altLang="ko-KR" sz="14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𝑾𝒁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=0.6068⊕(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0.0427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)⊕(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1.2337)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ko-KR" sz="1400" b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𝟏𝟕𝟐𝟏</m:t>
                      </m:r>
                      <m:acc>
                        <m:accPr>
                          <m:chr m:val="̃"/>
                          <m:ctrlPr>
                            <a:rPr lang="ko-KR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8CA63FD-660D-94F0-9169-58CCC4AC7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31" y="2097469"/>
                <a:ext cx="5135351" cy="723689"/>
              </a:xfrm>
              <a:prstGeom prst="rect">
                <a:avLst/>
              </a:prstGeom>
              <a:blipFill>
                <a:blip r:embed="rId7"/>
                <a:stretch>
                  <a:fillRect r="-237" b="-5882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11C909-F2B0-AF65-E9F0-2A2053A1A4E4}"/>
              </a:ext>
            </a:extLst>
          </p:cNvPr>
          <p:cNvSpPr txBox="1"/>
          <p:nvPr/>
        </p:nvSpPr>
        <p:spPr>
          <a:xfrm>
            <a:off x="706444" y="2992717"/>
            <a:ext cx="252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Conditional Indirect Effect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 Network-based Application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7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Ⅴ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38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</a:t>
            </a:r>
            <a:endParaRPr kumimoji="0" lang="en-US" altLang="ko-KR" sz="2900" b="1" dirty="0">
              <a:solidFill>
                <a:srgbClr val="E98F1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Network-based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Application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654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C9A2CB05-6193-BA9D-5743-2B988FDD7472}"/>
                  </a:ext>
                </a:extLst>
              </p:cNvPr>
              <p:cNvSpPr/>
              <p:nvPr/>
            </p:nvSpPr>
            <p:spPr>
              <a:xfrm>
                <a:off x="2682852" y="3147857"/>
                <a:ext cx="442658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C9A2CB05-6193-BA9D-5743-2B988FDD7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52" y="3147857"/>
                <a:ext cx="442658" cy="255283"/>
              </a:xfrm>
              <a:prstGeom prst="downArrow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46C6C2FC-299E-2F1F-EFBA-ECE77C7CC05D}"/>
              </a:ext>
            </a:extLst>
          </p:cNvPr>
          <p:cNvSpPr/>
          <p:nvPr/>
        </p:nvSpPr>
        <p:spPr>
          <a:xfrm>
            <a:off x="423946" y="2875559"/>
            <a:ext cx="339835" cy="278151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581FB3B-E1DB-16BB-60C6-844092E9AE7A}"/>
                  </a:ext>
                </a:extLst>
              </p:cNvPr>
              <p:cNvSpPr/>
              <p:nvPr/>
            </p:nvSpPr>
            <p:spPr>
              <a:xfrm>
                <a:off x="762707" y="2875559"/>
                <a:ext cx="4282949" cy="2781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Separate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elements of the Triangular Fuzzy Data</a:t>
                </a:r>
              </a:p>
              <a:p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581FB3B-E1DB-16BB-60C6-844092E9A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7" y="2875559"/>
                <a:ext cx="4282949" cy="278151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화살표: 아래쪽 5">
                <a:extLst>
                  <a:ext uri="{FF2B5EF4-FFF2-40B4-BE49-F238E27FC236}">
                    <a16:creationId xmlns:a16="http://schemas.microsoft.com/office/drawing/2014/main" id="{71AF64E0-C51B-8415-FDA2-ED560B713D3C}"/>
                  </a:ext>
                </a:extLst>
              </p:cNvPr>
              <p:cNvSpPr/>
              <p:nvPr/>
            </p:nvSpPr>
            <p:spPr>
              <a:xfrm>
                <a:off x="3910390" y="3147856"/>
                <a:ext cx="442658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6" name="화살표: 아래쪽 5">
                <a:extLst>
                  <a:ext uri="{FF2B5EF4-FFF2-40B4-BE49-F238E27FC236}">
                    <a16:creationId xmlns:a16="http://schemas.microsoft.com/office/drawing/2014/main" id="{71AF64E0-C51B-8415-FDA2-ED560B713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90" y="3147856"/>
                <a:ext cx="442658" cy="255283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화살표: 아래쪽 8">
                <a:extLst>
                  <a:ext uri="{FF2B5EF4-FFF2-40B4-BE49-F238E27FC236}">
                    <a16:creationId xmlns:a16="http://schemas.microsoft.com/office/drawing/2014/main" id="{BD53B27E-AF80-63DD-36FA-E2D5EAC5F3D6}"/>
                  </a:ext>
                </a:extLst>
              </p:cNvPr>
              <p:cNvSpPr/>
              <p:nvPr/>
            </p:nvSpPr>
            <p:spPr>
              <a:xfrm>
                <a:off x="1454703" y="3147856"/>
                <a:ext cx="442659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9" name="화살표: 아래쪽 8">
                <a:extLst>
                  <a:ext uri="{FF2B5EF4-FFF2-40B4-BE49-F238E27FC236}">
                    <a16:creationId xmlns:a16="http://schemas.microsoft.com/office/drawing/2014/main" id="{BD53B27E-AF80-63DD-36FA-E2D5EAC5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03" y="3147856"/>
                <a:ext cx="442659" cy="255283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278CE8-EA83-D1F2-FBEC-7C248D50F4DE}"/>
                  </a:ext>
                </a:extLst>
              </p:cNvPr>
              <p:cNvSpPr/>
              <p:nvPr/>
            </p:nvSpPr>
            <p:spPr>
              <a:xfrm>
                <a:off x="762707" y="3406983"/>
                <a:ext cx="4282948" cy="97226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Weights, Bias = Regression Coefficients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=</a:t>
                </a:r>
                <a:r>
                  <a:rPr lang="en-US" altLang="ko-KR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Weights</m:t>
                        </m:r>
                      </m:e>
                    </m:d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Bias</m:t>
                    </m:r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ko-KR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2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278CE8-EA83-D1F2-FBEC-7C248D50F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7" y="3406983"/>
                <a:ext cx="4282948" cy="972269"/>
              </a:xfrm>
              <a:prstGeom prst="rect">
                <a:avLst/>
              </a:prstGeom>
              <a:blipFill>
                <a:blip r:embed="rId6"/>
                <a:stretch>
                  <a:fillRect t="-629" b="-3647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7252A1-520E-6FB6-389F-638D715F0BF5}"/>
              </a:ext>
            </a:extLst>
          </p:cNvPr>
          <p:cNvSpPr/>
          <p:nvPr/>
        </p:nvSpPr>
        <p:spPr>
          <a:xfrm>
            <a:off x="423945" y="3410854"/>
            <a:ext cx="339835" cy="968398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28B6D1D-70FE-B7B0-2195-6A1C15EE8032}"/>
              </a:ext>
            </a:extLst>
          </p:cNvPr>
          <p:cNvSpPr/>
          <p:nvPr/>
        </p:nvSpPr>
        <p:spPr>
          <a:xfrm>
            <a:off x="2682852" y="4379853"/>
            <a:ext cx="442658" cy="25528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C4899E2-1CC2-A894-61D8-F28FA65AE5E5}"/>
                  </a:ext>
                </a:extLst>
              </p:cNvPr>
              <p:cNvSpPr/>
              <p:nvPr/>
            </p:nvSpPr>
            <p:spPr>
              <a:xfrm>
                <a:off x="762707" y="4643449"/>
                <a:ext cx="4282948" cy="4984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Obtain Regression Coefficients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𝐵𝑖𝑎𝑠</m:t>
                    </m:r>
                    <m:r>
                      <a:rPr lang="en-US" altLang="ko-KR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𝑊𝑒𝑖𝑔h𝑡𝑠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each</m:t>
                    </m:r>
                    <m:r>
                      <a:rPr lang="en-US" altLang="ko-KR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C4899E2-1CC2-A894-61D8-F28FA65AE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7" y="4643449"/>
                <a:ext cx="4282948" cy="498471"/>
              </a:xfrm>
              <a:prstGeom prst="rect">
                <a:avLst/>
              </a:prstGeom>
              <a:blipFill>
                <a:blip r:embed="rId7"/>
                <a:stretch>
                  <a:fillRect t="-1235" b="-2469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15074A-D4FB-4DCD-8EBD-F9FFF86BF618}"/>
              </a:ext>
            </a:extLst>
          </p:cNvPr>
          <p:cNvSpPr/>
          <p:nvPr/>
        </p:nvSpPr>
        <p:spPr>
          <a:xfrm>
            <a:off x="423945" y="4643449"/>
            <a:ext cx="339835" cy="498471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0" name="화살표: U자형 19">
            <a:extLst>
              <a:ext uri="{FF2B5EF4-FFF2-40B4-BE49-F238E27FC236}">
                <a16:creationId xmlns:a16="http://schemas.microsoft.com/office/drawing/2014/main" id="{54B6775B-C564-2AA2-7CEC-B3823742A181}"/>
              </a:ext>
            </a:extLst>
          </p:cNvPr>
          <p:cNvSpPr/>
          <p:nvPr/>
        </p:nvSpPr>
        <p:spPr>
          <a:xfrm rot="5400000">
            <a:off x="4962892" y="3703580"/>
            <a:ext cx="589285" cy="400110"/>
          </a:xfrm>
          <a:prstGeom prst="uturnArrow">
            <a:avLst>
              <a:gd name="adj1" fmla="val 8227"/>
              <a:gd name="adj2" fmla="val 18710"/>
              <a:gd name="adj3" fmla="val 25000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FA1DE6-53B9-7BEC-5945-EDD96E7BFE2A}"/>
              </a:ext>
            </a:extLst>
          </p:cNvPr>
          <p:cNvSpPr txBox="1"/>
          <p:nvPr/>
        </p:nvSpPr>
        <p:spPr>
          <a:xfrm>
            <a:off x="5057479" y="3687733"/>
            <a:ext cx="9267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Weights &amp;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F448D66-9CAE-81D8-0E8A-9BD9D0F80D70}"/>
                  </a:ext>
                </a:extLst>
              </p:cNvPr>
              <p:cNvSpPr/>
              <p:nvPr/>
            </p:nvSpPr>
            <p:spPr>
              <a:xfrm>
                <a:off x="761633" y="5401159"/>
                <a:ext cx="4285097" cy="2781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Calculate the average of the coefficients of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F448D66-9CAE-81D8-0E8A-9BD9D0F80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3" y="5401159"/>
                <a:ext cx="4285097" cy="278151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3552B9-FD97-EA20-0CF5-F5947B8824BB}"/>
              </a:ext>
            </a:extLst>
          </p:cNvPr>
          <p:cNvSpPr/>
          <p:nvPr/>
        </p:nvSpPr>
        <p:spPr>
          <a:xfrm>
            <a:off x="421797" y="5401157"/>
            <a:ext cx="339835" cy="278151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화살표: 아래쪽 24">
                <a:extLst>
                  <a:ext uri="{FF2B5EF4-FFF2-40B4-BE49-F238E27FC236}">
                    <a16:creationId xmlns:a16="http://schemas.microsoft.com/office/drawing/2014/main" id="{ADB519FD-C4C9-39FB-791D-5C87B9F7E2AE}"/>
                  </a:ext>
                </a:extLst>
              </p:cNvPr>
              <p:cNvSpPr/>
              <p:nvPr/>
            </p:nvSpPr>
            <p:spPr>
              <a:xfrm>
                <a:off x="1454703" y="5136963"/>
                <a:ext cx="442659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25" name="화살표: 아래쪽 24">
                <a:extLst>
                  <a:ext uri="{FF2B5EF4-FFF2-40B4-BE49-F238E27FC236}">
                    <a16:creationId xmlns:a16="http://schemas.microsoft.com/office/drawing/2014/main" id="{ADB519FD-C4C9-39FB-791D-5C87B9F7E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03" y="5136963"/>
                <a:ext cx="442659" cy="255283"/>
              </a:xfrm>
              <a:prstGeom prst="downArrow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화살표: 아래쪽 25">
                <a:extLst>
                  <a:ext uri="{FF2B5EF4-FFF2-40B4-BE49-F238E27FC236}">
                    <a16:creationId xmlns:a16="http://schemas.microsoft.com/office/drawing/2014/main" id="{63BD18D5-22FB-1468-DBD0-DFEF9AEFC784}"/>
                  </a:ext>
                </a:extLst>
              </p:cNvPr>
              <p:cNvSpPr/>
              <p:nvPr/>
            </p:nvSpPr>
            <p:spPr>
              <a:xfrm>
                <a:off x="2682852" y="5136964"/>
                <a:ext cx="442658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26" name="화살표: 아래쪽 25">
                <a:extLst>
                  <a:ext uri="{FF2B5EF4-FFF2-40B4-BE49-F238E27FC236}">
                    <a16:creationId xmlns:a16="http://schemas.microsoft.com/office/drawing/2014/main" id="{63BD18D5-22FB-1468-DBD0-DFEF9AEFC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52" y="5136964"/>
                <a:ext cx="442658" cy="255283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화살표: 아래쪽 26">
                <a:extLst>
                  <a:ext uri="{FF2B5EF4-FFF2-40B4-BE49-F238E27FC236}">
                    <a16:creationId xmlns:a16="http://schemas.microsoft.com/office/drawing/2014/main" id="{376749B2-5032-DEBC-10F2-330674AC4575}"/>
                  </a:ext>
                </a:extLst>
              </p:cNvPr>
              <p:cNvSpPr/>
              <p:nvPr/>
            </p:nvSpPr>
            <p:spPr>
              <a:xfrm>
                <a:off x="3910390" y="5136963"/>
                <a:ext cx="442658" cy="255283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27" name="화살표: 아래쪽 26">
                <a:extLst>
                  <a:ext uri="{FF2B5EF4-FFF2-40B4-BE49-F238E27FC236}">
                    <a16:creationId xmlns:a16="http://schemas.microsoft.com/office/drawing/2014/main" id="{376749B2-5032-DEBC-10F2-330674AC4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90" y="5136963"/>
                <a:ext cx="442658" cy="255283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2FA980D-3885-CEFE-C25E-8F89BDCE7C64}"/>
              </a:ext>
            </a:extLst>
          </p:cNvPr>
          <p:cNvSpPr/>
          <p:nvPr/>
        </p:nvSpPr>
        <p:spPr>
          <a:xfrm>
            <a:off x="2682852" y="5672993"/>
            <a:ext cx="442658" cy="25528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8E548-559A-608F-BB58-023D393264CE}"/>
              </a:ext>
            </a:extLst>
          </p:cNvPr>
          <p:cNvSpPr/>
          <p:nvPr/>
        </p:nvSpPr>
        <p:spPr>
          <a:xfrm>
            <a:off x="1595100" y="5926471"/>
            <a:ext cx="2618161" cy="25528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200" b="0" dirty="0">
                <a:solidFill>
                  <a:schemeClr val="tx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Average =</a:t>
            </a:r>
            <a:r>
              <a:rPr lang="en-US" altLang="ko-KR" sz="1200" b="0" dirty="0">
                <a:solidFill>
                  <a:schemeClr val="tx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Estimated Coefficients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DE072-4141-E34C-A1A2-036571385961}"/>
              </a:ext>
            </a:extLst>
          </p:cNvPr>
          <p:cNvSpPr txBox="1"/>
          <p:nvPr/>
        </p:nvSpPr>
        <p:spPr>
          <a:xfrm>
            <a:off x="511950" y="1915349"/>
            <a:ext cx="165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7A3433-B9C1-91A0-72B9-85305A6E0802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22/26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D2BB242-8F2B-D5C6-8FFA-05DED53CFA6B}"/>
                  </a:ext>
                </a:extLst>
              </p:cNvPr>
              <p:cNvSpPr/>
              <p:nvPr/>
            </p:nvSpPr>
            <p:spPr>
              <a:xfrm>
                <a:off x="1734887" y="2362935"/>
                <a:ext cx="2338588" cy="2552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/>
                <a:endParaRPr lang="en-US" altLang="ko-KR" sz="120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D2BB242-8F2B-D5C6-8FFA-05DED53CF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87" y="2362935"/>
                <a:ext cx="2338588" cy="255283"/>
              </a:xfrm>
              <a:prstGeom prst="rect">
                <a:avLst/>
              </a:prstGeom>
              <a:blipFill>
                <a:blip r:embed="rId12"/>
                <a:stretch>
                  <a:fillRect b="-21951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C2082A-3E64-6805-A5B1-DF87C0E8CFD8}"/>
              </a:ext>
            </a:extLst>
          </p:cNvPr>
          <p:cNvSpPr/>
          <p:nvPr/>
        </p:nvSpPr>
        <p:spPr>
          <a:xfrm>
            <a:off x="1734887" y="2112608"/>
            <a:ext cx="2338588" cy="252789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Triangular Fuzzy Data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5F8FB426-3D31-2158-6D9F-DACAB748ADA0}"/>
              </a:ext>
            </a:extLst>
          </p:cNvPr>
          <p:cNvSpPr/>
          <p:nvPr/>
        </p:nvSpPr>
        <p:spPr>
          <a:xfrm>
            <a:off x="2682852" y="2619121"/>
            <a:ext cx="442658" cy="25528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23">
                <a:extLst>
                  <a:ext uri="{FF2B5EF4-FFF2-40B4-BE49-F238E27FC236}">
                    <a16:creationId xmlns:a16="http://schemas.microsoft.com/office/drawing/2014/main" id="{DA35479B-2389-11D8-0D5E-FC50957EF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598370"/>
                  </p:ext>
                </p:extLst>
              </p:nvPr>
            </p:nvGraphicFramePr>
            <p:xfrm>
              <a:off x="6229436" y="2791151"/>
              <a:ext cx="2876204" cy="216249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6245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803416915"/>
                        </a:ext>
                      </a:extLst>
                    </a:gridCol>
                  </a:tblGrid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=(1,2,3)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444277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𝑋𝑊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6417316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𝑋𝑍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8834422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𝑊𝑍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6050159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𝑋𝑊𝑍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0006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23">
                <a:extLst>
                  <a:ext uri="{FF2B5EF4-FFF2-40B4-BE49-F238E27FC236}">
                    <a16:creationId xmlns:a16="http://schemas.microsoft.com/office/drawing/2014/main" id="{DA35479B-2389-11D8-0D5E-FC50957EF3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598370"/>
                  </p:ext>
                </p:extLst>
              </p:nvPr>
            </p:nvGraphicFramePr>
            <p:xfrm>
              <a:off x="6229436" y="2791151"/>
              <a:ext cx="2876204" cy="216249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6245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  <a:gridCol w="656653">
                      <a:extLst>
                        <a:ext uri="{9D8B030D-6E8A-4147-A177-3AD203B41FA5}">
                          <a16:colId xmlns:a16="http://schemas.microsoft.com/office/drawing/2014/main" val="2803416915"/>
                        </a:ext>
                      </a:extLst>
                    </a:gridCol>
                  </a:tblGrid>
                  <a:tr h="27031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E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37963" t="-2222" r="-200926" b="-6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37963" t="-2222" r="-100926" b="-69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37963" t="-2222" r="-926" b="-69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04545" r="-218121" b="-6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200000" r="-218121" b="-4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306818" r="-218121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444277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397778" r="-2181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6417316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509091" r="-218121" b="-2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8834422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595556" r="-21812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6050159"/>
                      </a:ext>
                    </a:extLst>
                  </a:tr>
                  <a:tr h="27031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711364" r="-21812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00068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53227E-E09C-4542-D840-05775FCD98B0}"/>
              </a:ext>
            </a:extLst>
          </p:cNvPr>
          <p:cNvSpPr/>
          <p:nvPr/>
        </p:nvSpPr>
        <p:spPr>
          <a:xfrm>
            <a:off x="6820598" y="2824791"/>
            <a:ext cx="1194775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Simulation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7F2477-9298-8646-0E42-A22262A4884C}"/>
              </a:ext>
            </a:extLst>
          </p:cNvPr>
          <p:cNvSpPr/>
          <p:nvPr/>
        </p:nvSpPr>
        <p:spPr>
          <a:xfrm>
            <a:off x="6827481" y="3080074"/>
            <a:ext cx="2696888" cy="175198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power data</a:t>
            </a:r>
          </a:p>
          <a:p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methods based on gradient descent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</a:p>
          <a:p>
            <a:pPr marL="228600" indent="-228600"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2ACE10-8F4E-B5F1-85B4-3A0762A4447A}"/>
              </a:ext>
            </a:extLst>
          </p:cNvPr>
          <p:cNvGrpSpPr/>
          <p:nvPr/>
        </p:nvGrpSpPr>
        <p:grpSpPr>
          <a:xfrm>
            <a:off x="6196811" y="3694448"/>
            <a:ext cx="406117" cy="355901"/>
            <a:chOff x="4331216" y="1772816"/>
            <a:chExt cx="328672" cy="288032"/>
          </a:xfrm>
        </p:grpSpPr>
        <p:sp>
          <p:nvSpPr>
            <p:cNvPr id="41" name="갈매기형 수장 18">
              <a:extLst>
                <a:ext uri="{FF2B5EF4-FFF2-40B4-BE49-F238E27FC236}">
                  <a16:creationId xmlns:a16="http://schemas.microsoft.com/office/drawing/2014/main" id="{E1A3127F-97BE-3444-035E-0F43D5065AC2}"/>
                </a:ext>
              </a:extLst>
            </p:cNvPr>
            <p:cNvSpPr/>
            <p:nvPr/>
          </p:nvSpPr>
          <p:spPr>
            <a:xfrm>
              <a:off x="4515872" y="1772816"/>
              <a:ext cx="144016" cy="288032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42" name="갈매기형 수장 19">
              <a:extLst>
                <a:ext uri="{FF2B5EF4-FFF2-40B4-BE49-F238E27FC236}">
                  <a16:creationId xmlns:a16="http://schemas.microsoft.com/office/drawing/2014/main" id="{6F6CC566-5636-C93B-DE6D-2DC9D9369C72}"/>
                </a:ext>
              </a:extLst>
            </p:cNvPr>
            <p:cNvSpPr/>
            <p:nvPr/>
          </p:nvSpPr>
          <p:spPr>
            <a:xfrm>
              <a:off x="4423544" y="1772816"/>
              <a:ext cx="144016" cy="288032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43" name="갈매기형 수장 20">
              <a:extLst>
                <a:ext uri="{FF2B5EF4-FFF2-40B4-BE49-F238E27FC236}">
                  <a16:creationId xmlns:a16="http://schemas.microsoft.com/office/drawing/2014/main" id="{29C259B5-7B19-4B94-C75A-6AA739D96A27}"/>
                </a:ext>
              </a:extLst>
            </p:cNvPr>
            <p:cNvSpPr/>
            <p:nvPr/>
          </p:nvSpPr>
          <p:spPr>
            <a:xfrm>
              <a:off x="4331216" y="1772816"/>
              <a:ext cx="144016" cy="288032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5ADD04-1B7A-D96B-86F1-447D774A7585}"/>
              </a:ext>
            </a:extLst>
          </p:cNvPr>
          <p:cNvSpPr txBox="1"/>
          <p:nvPr/>
        </p:nvSpPr>
        <p:spPr>
          <a:xfrm>
            <a:off x="6342896" y="4930581"/>
            <a:ext cx="7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86E06-6BFB-FF10-53D9-25AE56C80FF2}"/>
              </a:ext>
            </a:extLst>
          </p:cNvPr>
          <p:cNvSpPr txBox="1"/>
          <p:nvPr/>
        </p:nvSpPr>
        <p:spPr>
          <a:xfrm>
            <a:off x="7114742" y="4930581"/>
            <a:ext cx="202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1               2               3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6B769-DE7C-3CE4-F5ED-EE5E4FD69D24}"/>
                  </a:ext>
                </a:extLst>
              </p:cNvPr>
              <p:cNvSpPr txBox="1"/>
              <p:nvPr/>
            </p:nvSpPr>
            <p:spPr>
              <a:xfrm>
                <a:off x="6968530" y="2431134"/>
                <a:ext cx="1514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= </a:t>
                </a:r>
                <a14:m>
                  <m:oMath xmlns:m="http://schemas.openxmlformats.org/officeDocument/2006/math">
                    <m:r>
                      <a:rPr lang="en-US" altLang="ko-KR" sz="12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ko-KR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ko-KR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ko-KR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6B769-DE7C-3CE4-F5ED-EE5E4FD69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530" y="2431134"/>
                <a:ext cx="1514691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13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5" grpId="0"/>
      <p:bldP spid="8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대각선 방향의 모서리가 둥근 사각형 19">
            <a:extLst>
              <a:ext uri="{FF2B5EF4-FFF2-40B4-BE49-F238E27FC236}">
                <a16:creationId xmlns:a16="http://schemas.microsoft.com/office/drawing/2014/main" id="{6BE3DD3D-2FB9-2B0A-ECF7-DBB76B85F20A}"/>
              </a:ext>
            </a:extLst>
          </p:cNvPr>
          <p:cNvSpPr/>
          <p:nvPr/>
        </p:nvSpPr>
        <p:spPr>
          <a:xfrm flipH="1">
            <a:off x="229712" y="1938322"/>
            <a:ext cx="5581186" cy="4359447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</a:t>
            </a:r>
            <a:endParaRPr kumimoji="0" lang="en-US" altLang="ko-KR" sz="2900" b="1" dirty="0">
              <a:solidFill>
                <a:srgbClr val="E98F1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Network-based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Application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21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23">
                <a:extLst>
                  <a:ext uri="{FF2B5EF4-FFF2-40B4-BE49-F238E27FC236}">
                    <a16:creationId xmlns:a16="http://schemas.microsoft.com/office/drawing/2014/main" id="{0D563705-5A2D-CFD8-0BBC-BFEBC4C8A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857053"/>
                  </p:ext>
                </p:extLst>
              </p:nvPr>
            </p:nvGraphicFramePr>
            <p:xfrm>
              <a:off x="585279" y="4733388"/>
              <a:ext cx="4853202" cy="10246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69707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4014909447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72864931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783081695"/>
                        </a:ext>
                      </a:extLst>
                    </a:gridCol>
                  </a:tblGrid>
                  <a:tr h="3415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FLSE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SGD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Momentum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Adagrad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3415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Fuzzy</a:t>
                          </a:r>
                          <a:r>
                            <a:rPr lang="en-US" altLang="ko-KR" sz="1000" dirty="0"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0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10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ko-KR" altLang="en-US" sz="1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0.645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0.512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0.645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0.342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0.645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3415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FMSE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0.062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23">
                <a:extLst>
                  <a:ext uri="{FF2B5EF4-FFF2-40B4-BE49-F238E27FC236}">
                    <a16:creationId xmlns:a16="http://schemas.microsoft.com/office/drawing/2014/main" id="{0D563705-5A2D-CFD8-0BBC-BFEBC4C8A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857053"/>
                  </p:ext>
                </p:extLst>
              </p:nvPr>
            </p:nvGraphicFramePr>
            <p:xfrm>
              <a:off x="585279" y="4733388"/>
              <a:ext cx="4853202" cy="10246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69707">
                      <a:extLst>
                        <a:ext uri="{9D8B030D-6E8A-4147-A177-3AD203B41FA5}">
                          <a16:colId xmlns:a16="http://schemas.microsoft.com/office/drawing/2014/main" val="1054942368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4014909447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410151730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696190016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72864931"/>
                        </a:ext>
                      </a:extLst>
                    </a:gridCol>
                    <a:gridCol w="836699">
                      <a:extLst>
                        <a:ext uri="{9D8B030D-6E8A-4147-A177-3AD203B41FA5}">
                          <a16:colId xmlns:a16="http://schemas.microsoft.com/office/drawing/2014/main" val="2783081695"/>
                        </a:ext>
                      </a:extLst>
                    </a:gridCol>
                  </a:tblGrid>
                  <a:tr h="3415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FLSE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SGD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Momentum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Adagrad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8537718"/>
                      </a:ext>
                    </a:extLst>
                  </a:tr>
                  <a:tr h="34153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625455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292" t="-100000" r="-402190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8986" t="-100000" r="-299275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1022" t="-100000" r="-201460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0.342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0.645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77886806"/>
                      </a:ext>
                    </a:extLst>
                  </a:tr>
                  <a:tr h="3415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FMSE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1022" t="-203571" r="-20146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0.115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0.062</a:t>
                          </a:r>
                          <a:endParaRPr lang="ko-KR" altLang="en-US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31639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그림 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E15D96DF-AA55-1F1F-EE55-A73D807C3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5" y="2153768"/>
            <a:ext cx="245881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D58C62-F4C4-34B3-52B9-015DB1BCAE21}"/>
              </a:ext>
            </a:extLst>
          </p:cNvPr>
          <p:cNvSpPr/>
          <p:nvPr/>
        </p:nvSpPr>
        <p:spPr>
          <a:xfrm>
            <a:off x="6220181" y="1977066"/>
            <a:ext cx="1597294" cy="280811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FLSE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9C18BD2-D070-F0D2-CA4E-51AF00474B4A}"/>
                  </a:ext>
                </a:extLst>
              </p:cNvPr>
              <p:cNvSpPr/>
              <p:nvPr/>
            </p:nvSpPr>
            <p:spPr>
              <a:xfrm>
                <a:off x="6220180" y="2257992"/>
                <a:ext cx="3129566" cy="4958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mathematical formulas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always yields same estimation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9C18BD2-D070-F0D2-CA4E-51AF00474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80" y="2257992"/>
                <a:ext cx="3129566" cy="495816"/>
              </a:xfrm>
              <a:prstGeom prst="rect">
                <a:avLst/>
              </a:prstGeom>
              <a:blipFill>
                <a:blip r:embed="rId5"/>
                <a:stretch>
                  <a:fillRect l="-195" t="-1220" b="-17073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6CB1140-B50A-8EBD-6613-0858D097C09F}"/>
              </a:ext>
            </a:extLst>
          </p:cNvPr>
          <p:cNvSpPr/>
          <p:nvPr/>
        </p:nvSpPr>
        <p:spPr>
          <a:xfrm>
            <a:off x="6220180" y="3431872"/>
            <a:ext cx="1597295" cy="280811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F771E60-9F08-6EA0-2828-23B16B0F77C9}"/>
                  </a:ext>
                </a:extLst>
              </p:cNvPr>
              <p:cNvSpPr/>
              <p:nvPr/>
            </p:nvSpPr>
            <p:spPr>
              <a:xfrm>
                <a:off x="6220495" y="3712799"/>
                <a:ext cx="3464415" cy="24168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gradient descent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vary from various factors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(epochs, optimization method)</a:t>
                </a:r>
              </a:p>
              <a:p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∵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Coefficients are updated in the direction of minimizing the cost function under the given conditions.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Develop to a fuzzy model integrated with deep neural networks that has higher performance.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F771E60-9F08-6EA0-2828-23B16B0F7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95" y="3712799"/>
                <a:ext cx="3464415" cy="2416843"/>
              </a:xfrm>
              <a:prstGeom prst="rect">
                <a:avLst/>
              </a:prstGeom>
              <a:blipFill>
                <a:blip r:embed="rId6"/>
                <a:stretch>
                  <a:fillRect l="-527" t="-504" b="-3526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B68CD752-F698-2927-2BC6-813958B1E443}"/>
              </a:ext>
            </a:extLst>
          </p:cNvPr>
          <p:cNvSpPr/>
          <p:nvPr/>
        </p:nvSpPr>
        <p:spPr>
          <a:xfrm>
            <a:off x="7855786" y="2862857"/>
            <a:ext cx="193832" cy="403889"/>
          </a:xfrm>
          <a:prstGeom prst="upDownArrow">
            <a:avLst/>
          </a:prstGeom>
          <a:solidFill>
            <a:srgbClr val="CB7C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CA7F7-F848-1954-C71A-13AE2DA47300}"/>
              </a:ext>
            </a:extLst>
          </p:cNvPr>
          <p:cNvSpPr txBox="1"/>
          <p:nvPr/>
        </p:nvSpPr>
        <p:spPr>
          <a:xfrm>
            <a:off x="4454554" y="53941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2B01F6-EC49-B57A-F6E5-DB5A89A47782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23/26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455622" y="538806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6936" y="5848155"/>
                <a:ext cx="2128075" cy="28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Fuzzy</a:t>
                </a:r>
                <a:r>
                  <a:rPr lang="en-US" altLang="ko-KR" sz="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800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𝐹𝑆𝑆𝐸</m:t>
                        </m:r>
                      </m:num>
                      <m:den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𝐹𝑇𝑆𝑆</m:t>
                        </m:r>
                      </m:den>
                    </m:f>
                  </m:oMath>
                </a14:m>
                <a:r>
                  <a:rPr lang="ko-KR" altLang="en-US" sz="800" dirty="0"/>
                  <a:t>      </a:t>
                </a:r>
                <a:r>
                  <a:rPr lang="en-US" altLang="ko-KR" sz="800" dirty="0"/>
                  <a:t>/      </a:t>
                </a:r>
                <a:r>
                  <a:rPr lang="en-US" altLang="ko-KR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FMSE</a:t>
                </a:r>
                <a14:m>
                  <m:oMath xmlns:m="http://schemas.openxmlformats.org/officeDocument/2006/math">
                    <m:r>
                      <a:rPr lang="en-US" altLang="ko-KR" sz="800" b="0" i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800" i="1">
                            <a:latin typeface="Cambria Math" panose="02040503050406030204" pitchFamily="18" charset="0"/>
                          </a:rPr>
                          <m:t>𝐹𝑆𝑆𝐸</m:t>
                        </m:r>
                      </m:num>
                      <m:den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ko-KR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36" y="5848155"/>
                <a:ext cx="2128075" cy="281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97BA8FA-6324-9946-679D-B7A1800C66D0}"/>
              </a:ext>
            </a:extLst>
          </p:cNvPr>
          <p:cNvSpPr txBox="1"/>
          <p:nvPr/>
        </p:nvSpPr>
        <p:spPr>
          <a:xfrm>
            <a:off x="548547" y="4493573"/>
            <a:ext cx="122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 1000 epochs &gt;</a:t>
            </a:r>
          </a:p>
        </p:txBody>
      </p:sp>
      <p:pic>
        <p:nvPicPr>
          <p:cNvPr id="20" name="그림 19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E15D96DF-AA55-1F1F-EE55-A73D807C3A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49" y="2159109"/>
            <a:ext cx="2458810" cy="230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0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Conclusion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8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Ⅵ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04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06DBE08-A7A9-4656-82EC-3F554BFD7306}"/>
              </a:ext>
            </a:extLst>
          </p:cNvPr>
          <p:cNvSpPr/>
          <p:nvPr/>
        </p:nvSpPr>
        <p:spPr>
          <a:xfrm>
            <a:off x="4137140" y="3865619"/>
            <a:ext cx="1607207" cy="713492"/>
          </a:xfrm>
          <a:prstGeom prst="ellipse">
            <a:avLst/>
          </a:prstGeom>
          <a:solidFill>
            <a:srgbClr val="C57913">
              <a:alpha val="4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Discussion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D31750-1D96-789F-947E-7EA310E08FF0}"/>
              </a:ext>
            </a:extLst>
          </p:cNvPr>
          <p:cNvSpPr/>
          <p:nvPr/>
        </p:nvSpPr>
        <p:spPr>
          <a:xfrm>
            <a:off x="182419" y="2674897"/>
            <a:ext cx="3861216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Expressing ambiguous data with fuzzy numbers reduced the loss of information and prevented distorted results.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D52C0133-2BB8-715E-47E6-32B5A5423C45}"/>
              </a:ext>
            </a:extLst>
          </p:cNvPr>
          <p:cNvSpPr/>
          <p:nvPr/>
        </p:nvSpPr>
        <p:spPr>
          <a:xfrm>
            <a:off x="4089071" y="2337535"/>
            <a:ext cx="1740124" cy="1359425"/>
          </a:xfrm>
          <a:prstGeom prst="triangle">
            <a:avLst/>
          </a:prstGeom>
          <a:solidFill>
            <a:srgbClr val="DAC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B55D7647-70BA-78F9-21E9-0192AC115FBF}"/>
              </a:ext>
            </a:extLst>
          </p:cNvPr>
          <p:cNvSpPr/>
          <p:nvPr/>
        </p:nvSpPr>
        <p:spPr>
          <a:xfrm>
            <a:off x="4237540" y="2447717"/>
            <a:ext cx="1443186" cy="1184805"/>
          </a:xfrm>
          <a:prstGeom prst="triangle">
            <a:avLst/>
          </a:prstGeom>
          <a:solidFill>
            <a:srgbClr val="E9E2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2791768-18C2-2B5A-217A-DBE15165B30D}"/>
              </a:ext>
            </a:extLst>
          </p:cNvPr>
          <p:cNvSpPr/>
          <p:nvPr/>
        </p:nvSpPr>
        <p:spPr>
          <a:xfrm>
            <a:off x="3875448" y="2139905"/>
            <a:ext cx="2167370" cy="1643177"/>
          </a:xfrm>
          <a:prstGeom prst="triangle">
            <a:avLst/>
          </a:prstGeom>
          <a:noFill/>
          <a:ln>
            <a:solidFill>
              <a:srgbClr val="EDE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DAFAE-CDC9-D941-8A37-DDDE0FC4E9FD}"/>
              </a:ext>
            </a:extLst>
          </p:cNvPr>
          <p:cNvSpPr/>
          <p:nvPr/>
        </p:nvSpPr>
        <p:spPr>
          <a:xfrm>
            <a:off x="2925888" y="1928578"/>
            <a:ext cx="1484003" cy="713492"/>
          </a:xfrm>
          <a:prstGeom prst="ellipse">
            <a:avLst/>
          </a:prstGeom>
          <a:solidFill>
            <a:srgbClr val="D1C3B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Fuzzy Analysis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1F4EC5F-A3BD-A606-562B-8171E6EF6DF5}"/>
              </a:ext>
            </a:extLst>
          </p:cNvPr>
          <p:cNvSpPr/>
          <p:nvPr/>
        </p:nvSpPr>
        <p:spPr>
          <a:xfrm>
            <a:off x="5496111" y="1915479"/>
            <a:ext cx="1473058" cy="713492"/>
          </a:xfrm>
          <a:prstGeom prst="ellipse">
            <a:avLst/>
          </a:prstGeom>
          <a:solidFill>
            <a:srgbClr val="FFF0C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2D950-0627-F157-944F-A1F2E9B6D192}"/>
              </a:ext>
            </a:extLst>
          </p:cNvPr>
          <p:cNvSpPr/>
          <p:nvPr/>
        </p:nvSpPr>
        <p:spPr>
          <a:xfrm>
            <a:off x="6002921" y="2674897"/>
            <a:ext cx="3756901" cy="1340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performance of the model was similar to our proposed fuzzy model.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Estimation depends on the various factors.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04998A-460C-4A49-ED5E-C8C0150BAE04}"/>
              </a:ext>
            </a:extLst>
          </p:cNvPr>
          <p:cNvSpPr/>
          <p:nvPr/>
        </p:nvSpPr>
        <p:spPr>
          <a:xfrm>
            <a:off x="3064883" y="4572218"/>
            <a:ext cx="3861216" cy="134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Extension to the application of deep neural networks.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Develop models with stronger predictive performance and higher interpretability 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092CA5-0511-71F5-D254-3048EBFC6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60" y="2877697"/>
            <a:ext cx="600479" cy="6004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21EFB4-6275-5E0A-1F76-2C20BF7DAB74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25/26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327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4324464" y="2147355"/>
            <a:ext cx="389989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79570" y="2288833"/>
            <a:ext cx="45896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ts val="1650"/>
              </a:spcBef>
              <a:buClr>
                <a:srgbClr val="838995"/>
              </a:buClr>
              <a:buFont typeface="Arial" panose="020B0604020202020204" pitchFamily="34" charset="0"/>
              <a:defRPr sz="25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ts val="82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6pPr>
            <a:lvl7pPr marL="29718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7pPr>
            <a:lvl8pPr marL="34290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8pPr>
            <a:lvl9pPr marL="3886200" indent="-228600" defTabSz="154305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</a:pPr>
            <a:r>
              <a:rPr lang="en-US" altLang="ko-KR" sz="6000" b="1" spc="-150" dirty="0">
                <a:solidFill>
                  <a:srgbClr val="333D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1073A6-8ADE-A444-1324-F0DEEDE082DA}"/>
              </a:ext>
            </a:extLst>
          </p:cNvPr>
          <p:cNvCxnSpPr>
            <a:cxnSpLocks/>
          </p:cNvCxnSpPr>
          <p:nvPr/>
        </p:nvCxnSpPr>
        <p:spPr>
          <a:xfrm>
            <a:off x="4324464" y="3429000"/>
            <a:ext cx="389989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44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Motivation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7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Ⅰ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7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대각선 방향의 모서리가 둥근 사각형 19">
            <a:extLst>
              <a:ext uri="{FF2B5EF4-FFF2-40B4-BE49-F238E27FC236}">
                <a16:creationId xmlns:a16="http://schemas.microsoft.com/office/drawing/2014/main" id="{11FD0102-64A8-BE95-CA17-2BE19F753732}"/>
              </a:ext>
            </a:extLst>
          </p:cNvPr>
          <p:cNvSpPr/>
          <p:nvPr/>
        </p:nvSpPr>
        <p:spPr>
          <a:xfrm flipH="1">
            <a:off x="5487492" y="1315371"/>
            <a:ext cx="3256103" cy="4789449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FAE77-EB2F-E90E-5AA2-D7A48E32C161}"/>
              </a:ext>
            </a:extLst>
          </p:cNvPr>
          <p:cNvSpPr txBox="1"/>
          <p:nvPr/>
        </p:nvSpPr>
        <p:spPr>
          <a:xfrm>
            <a:off x="9328558" y="6497355"/>
            <a:ext cx="453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4/26</a:t>
            </a:r>
            <a:endParaRPr lang="ko-KR" altLang="en-US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DA295B8-473C-0098-A895-8411104F7F68}"/>
              </a:ext>
            </a:extLst>
          </p:cNvPr>
          <p:cNvGrpSpPr/>
          <p:nvPr/>
        </p:nvGrpSpPr>
        <p:grpSpPr>
          <a:xfrm>
            <a:off x="5855543" y="1478518"/>
            <a:ext cx="2520000" cy="1329962"/>
            <a:chOff x="5443418" y="1581550"/>
            <a:chExt cx="2520000" cy="1329962"/>
          </a:xfrm>
        </p:grpSpPr>
        <p:pic>
          <p:nvPicPr>
            <p:cNvPr id="17" name="그림 16" descr="스케치, 도표, 라인, 디자인이(가) 표시된 사진&#10;&#10;자동 생성된 설명">
              <a:extLst>
                <a:ext uri="{FF2B5EF4-FFF2-40B4-BE49-F238E27FC236}">
                  <a16:creationId xmlns:a16="http://schemas.microsoft.com/office/drawing/2014/main" id="{47703D09-ACF2-AC38-8BDC-443AF21A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418" y="1581550"/>
              <a:ext cx="2520000" cy="107894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36D14C-563E-C68F-1D51-C1137B478DA1}"/>
                </a:ext>
              </a:extLst>
            </p:cNvPr>
            <p:cNvSpPr txBox="1"/>
            <p:nvPr/>
          </p:nvSpPr>
          <p:spPr>
            <a:xfrm>
              <a:off x="5457704" y="2634513"/>
              <a:ext cx="249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Mediation model</a:t>
              </a: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728A0C5-C374-5245-4ECD-D8ADC2B83B8F}"/>
              </a:ext>
            </a:extLst>
          </p:cNvPr>
          <p:cNvGrpSpPr/>
          <p:nvPr/>
        </p:nvGrpSpPr>
        <p:grpSpPr>
          <a:xfrm>
            <a:off x="5855543" y="3075222"/>
            <a:ext cx="2520000" cy="1276333"/>
            <a:chOff x="5443418" y="2935413"/>
            <a:chExt cx="2520000" cy="1276333"/>
          </a:xfrm>
        </p:grpSpPr>
        <p:pic>
          <p:nvPicPr>
            <p:cNvPr id="20" name="그림 19" descr="도표, 라인, 직사각형, 스케치이(가) 표시된 사진&#10;&#10;자동 생성된 설명">
              <a:extLst>
                <a:ext uri="{FF2B5EF4-FFF2-40B4-BE49-F238E27FC236}">
                  <a16:creationId xmlns:a16="http://schemas.microsoft.com/office/drawing/2014/main" id="{DD1A3D34-C68D-6B41-7C13-B2F0E3D6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418" y="2935413"/>
              <a:ext cx="2520000" cy="9902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4F7427-FEDB-F941-A086-8B3EC7E1CA65}"/>
                </a:ext>
              </a:extLst>
            </p:cNvPr>
            <p:cNvSpPr txBox="1"/>
            <p:nvPr/>
          </p:nvSpPr>
          <p:spPr>
            <a:xfrm>
              <a:off x="5457704" y="3934747"/>
              <a:ext cx="249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Moderation model</a:t>
              </a: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8256E3-67A0-73A5-4603-9A6BF16FC8AF}"/>
              </a:ext>
            </a:extLst>
          </p:cNvPr>
          <p:cNvGrpSpPr/>
          <p:nvPr/>
        </p:nvGrpSpPr>
        <p:grpSpPr>
          <a:xfrm>
            <a:off x="5855543" y="4618297"/>
            <a:ext cx="2520000" cy="1386670"/>
            <a:chOff x="5443418" y="4427714"/>
            <a:chExt cx="2520000" cy="1386670"/>
          </a:xfrm>
        </p:grpSpPr>
        <p:pic>
          <p:nvPicPr>
            <p:cNvPr id="21" name="그림 20" descr="도표, 라인, 스케치, 기술 도면이(가) 표시된 사진&#10;&#10;자동 생성된 설명">
              <a:extLst>
                <a:ext uri="{FF2B5EF4-FFF2-40B4-BE49-F238E27FC236}">
                  <a16:creationId xmlns:a16="http://schemas.microsoft.com/office/drawing/2014/main" id="{2EDC6659-015C-3EA3-0106-9DD94F55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418" y="4427714"/>
              <a:ext cx="2520000" cy="107265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FBD048-9337-567B-FF65-1D00B12E572B}"/>
                </a:ext>
              </a:extLst>
            </p:cNvPr>
            <p:cNvSpPr txBox="1"/>
            <p:nvPr/>
          </p:nvSpPr>
          <p:spPr>
            <a:xfrm>
              <a:off x="5457704" y="5537385"/>
              <a:ext cx="249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Moderated-Mediation model</a:t>
              </a:r>
              <a:endParaRPr lang="ko-KR" altLang="en-US" sz="1200" b="1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7F74F6-B3C9-5E8F-4D51-50421EB11467}"/>
              </a:ext>
            </a:extLst>
          </p:cNvPr>
          <p:cNvSpPr/>
          <p:nvPr/>
        </p:nvSpPr>
        <p:spPr>
          <a:xfrm>
            <a:off x="696682" y="3419004"/>
            <a:ext cx="3921064" cy="400110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More complicated models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D16B98-7832-EC06-F069-2BFF07A37464}"/>
              </a:ext>
            </a:extLst>
          </p:cNvPr>
          <p:cNvSpPr/>
          <p:nvPr/>
        </p:nvSpPr>
        <p:spPr>
          <a:xfrm>
            <a:off x="622352" y="1299080"/>
            <a:ext cx="4069724" cy="1519202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Mediation model, moderation model, moderated-mediation model have been used to explain the causality.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were insufficient to explain various forms of causality.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63C404F-A4EC-A614-E9DE-FD613AAC5A4A}"/>
              </a:ext>
            </a:extLst>
          </p:cNvPr>
          <p:cNvGrpSpPr/>
          <p:nvPr/>
        </p:nvGrpSpPr>
        <p:grpSpPr>
          <a:xfrm>
            <a:off x="2495228" y="2909660"/>
            <a:ext cx="355901" cy="406116"/>
            <a:chOff x="2488904" y="2872293"/>
            <a:chExt cx="355901" cy="406116"/>
          </a:xfrm>
        </p:grpSpPr>
        <p:sp>
          <p:nvSpPr>
            <p:cNvPr id="49" name="갈매기형 수장 18">
              <a:extLst>
                <a:ext uri="{FF2B5EF4-FFF2-40B4-BE49-F238E27FC236}">
                  <a16:creationId xmlns:a16="http://schemas.microsoft.com/office/drawing/2014/main" id="{3C628F63-B1BF-7A77-3118-9D9461EA282E}"/>
                </a:ext>
              </a:extLst>
            </p:cNvPr>
            <p:cNvSpPr/>
            <p:nvPr/>
          </p:nvSpPr>
          <p:spPr>
            <a:xfrm rot="5400000">
              <a:off x="2577880" y="3011483"/>
              <a:ext cx="177950" cy="355901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0" name="갈매기형 수장 19">
              <a:extLst>
                <a:ext uri="{FF2B5EF4-FFF2-40B4-BE49-F238E27FC236}">
                  <a16:creationId xmlns:a16="http://schemas.microsoft.com/office/drawing/2014/main" id="{964F8378-D3D0-28CB-76FD-6112B5DBBD03}"/>
                </a:ext>
              </a:extLst>
            </p:cNvPr>
            <p:cNvSpPr/>
            <p:nvPr/>
          </p:nvSpPr>
          <p:spPr>
            <a:xfrm rot="5400000">
              <a:off x="2577880" y="2897400"/>
              <a:ext cx="177950" cy="355901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1" name="갈매기형 수장 20">
              <a:extLst>
                <a:ext uri="{FF2B5EF4-FFF2-40B4-BE49-F238E27FC236}">
                  <a16:creationId xmlns:a16="http://schemas.microsoft.com/office/drawing/2014/main" id="{55B8746C-E369-3037-410E-32E3746AF15D}"/>
                </a:ext>
              </a:extLst>
            </p:cNvPr>
            <p:cNvSpPr/>
            <p:nvPr/>
          </p:nvSpPr>
          <p:spPr>
            <a:xfrm rot="5400000">
              <a:off x="2577880" y="2783317"/>
              <a:ext cx="177950" cy="355901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78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FAE77-EB2F-E90E-5AA2-D7A48E32C161}"/>
              </a:ext>
            </a:extLst>
          </p:cNvPr>
          <p:cNvSpPr txBox="1"/>
          <p:nvPr/>
        </p:nvSpPr>
        <p:spPr>
          <a:xfrm>
            <a:off x="9328558" y="6497355"/>
            <a:ext cx="453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5/26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A773DF-3EB6-2F7B-782F-8F4D86321A77}"/>
              </a:ext>
            </a:extLst>
          </p:cNvPr>
          <p:cNvSpPr/>
          <p:nvPr/>
        </p:nvSpPr>
        <p:spPr>
          <a:xfrm>
            <a:off x="5281050" y="1297929"/>
            <a:ext cx="4069724" cy="1519202"/>
          </a:xfrm>
          <a:prstGeom prst="rect">
            <a:avLst/>
          </a:prstGeom>
          <a:solidFill>
            <a:srgbClr val="DAC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Ambiguous things should be expressed by fuzzy numbers to present the fuzziness.  </a:t>
            </a:r>
          </a:p>
          <a:p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Fuzzy mediation and moderation analyses have been conducted recently.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그래픽 1">
            <a:extLst>
              <a:ext uri="{FF2B5EF4-FFF2-40B4-BE49-F238E27FC236}">
                <a16:creationId xmlns:a16="http://schemas.microsoft.com/office/drawing/2014/main" id="{78B9AA59-7916-4A0D-2AB9-2B2479354563}"/>
              </a:ext>
            </a:extLst>
          </p:cNvPr>
          <p:cNvSpPr/>
          <p:nvPr/>
        </p:nvSpPr>
        <p:spPr>
          <a:xfrm rot="10800000">
            <a:off x="3400183" y="3923808"/>
            <a:ext cx="3098882" cy="603543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100000">
                <a:schemeClr val="accent1">
                  <a:lumMod val="5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lumMod val="75000"/>
                </a:schemeClr>
              </a:gs>
              <a:gs pos="0">
                <a:schemeClr val="bg1"/>
              </a:gs>
              <a:gs pos="5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C5D268-DF79-AB5B-F017-9634CCAB339A}"/>
              </a:ext>
            </a:extLst>
          </p:cNvPr>
          <p:cNvSpPr/>
          <p:nvPr/>
        </p:nvSpPr>
        <p:spPr>
          <a:xfrm>
            <a:off x="2673179" y="4633081"/>
            <a:ext cx="455289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Fuzzy Moderated Moderated-Mediation 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52CFB-62E3-27B9-E620-4CB4A7FFE49D}"/>
              </a:ext>
            </a:extLst>
          </p:cNvPr>
          <p:cNvSpPr/>
          <p:nvPr/>
        </p:nvSpPr>
        <p:spPr>
          <a:xfrm>
            <a:off x="5281050" y="3418730"/>
            <a:ext cx="4069724" cy="400110"/>
          </a:xfrm>
          <a:prstGeom prst="rect">
            <a:avLst/>
          </a:prstGeom>
          <a:solidFill>
            <a:srgbClr val="DAC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Fuzzy analysis</a:t>
            </a:r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FFD73C4B-ACA6-198B-5FBE-06991BA92894}"/>
              </a:ext>
            </a:extLst>
          </p:cNvPr>
          <p:cNvSpPr/>
          <p:nvPr/>
        </p:nvSpPr>
        <p:spPr>
          <a:xfrm>
            <a:off x="4788307" y="5078859"/>
            <a:ext cx="322636" cy="318753"/>
          </a:xfrm>
          <a:prstGeom prst="mathPlus">
            <a:avLst>
              <a:gd name="adj1" fmla="val 881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17A4DA-ED75-60F9-D831-A329374ABBEA}"/>
              </a:ext>
            </a:extLst>
          </p:cNvPr>
          <p:cNvSpPr/>
          <p:nvPr/>
        </p:nvSpPr>
        <p:spPr>
          <a:xfrm>
            <a:off x="2673179" y="5443280"/>
            <a:ext cx="455289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Network-based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09085-1FAF-DAB8-C62D-33CCA112EABE}"/>
              </a:ext>
            </a:extLst>
          </p:cNvPr>
          <p:cNvSpPr txBox="1"/>
          <p:nvPr/>
        </p:nvSpPr>
        <p:spPr>
          <a:xfrm>
            <a:off x="2673179" y="5883514"/>
            <a:ext cx="455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the causality with achieving enhanced performance of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77207A-C6EB-88B4-03F2-EF20969DD2D5}"/>
              </a:ext>
            </a:extLst>
          </p:cNvPr>
          <p:cNvSpPr/>
          <p:nvPr/>
        </p:nvSpPr>
        <p:spPr>
          <a:xfrm>
            <a:off x="696682" y="3419004"/>
            <a:ext cx="3921064" cy="400110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More complicated models</a:t>
            </a: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DB1C9B82-CFAE-7BE2-04F7-925CA82F062C}"/>
              </a:ext>
            </a:extLst>
          </p:cNvPr>
          <p:cNvSpPr/>
          <p:nvPr/>
        </p:nvSpPr>
        <p:spPr>
          <a:xfrm>
            <a:off x="4788080" y="3449333"/>
            <a:ext cx="322636" cy="318753"/>
          </a:xfrm>
          <a:prstGeom prst="mathPlus">
            <a:avLst>
              <a:gd name="adj1" fmla="val 881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DCD81F-A468-9911-4EB2-E7FCD04E5EF2}"/>
              </a:ext>
            </a:extLst>
          </p:cNvPr>
          <p:cNvGrpSpPr/>
          <p:nvPr/>
        </p:nvGrpSpPr>
        <p:grpSpPr>
          <a:xfrm>
            <a:off x="7137961" y="2914873"/>
            <a:ext cx="355901" cy="406116"/>
            <a:chOff x="2488904" y="2872293"/>
            <a:chExt cx="355901" cy="406116"/>
          </a:xfrm>
        </p:grpSpPr>
        <p:sp>
          <p:nvSpPr>
            <p:cNvPr id="11" name="갈매기형 수장 18">
              <a:extLst>
                <a:ext uri="{FF2B5EF4-FFF2-40B4-BE49-F238E27FC236}">
                  <a16:creationId xmlns:a16="http://schemas.microsoft.com/office/drawing/2014/main" id="{F3627C4A-EFE2-0D4F-9529-BA71EF922246}"/>
                </a:ext>
              </a:extLst>
            </p:cNvPr>
            <p:cNvSpPr/>
            <p:nvPr/>
          </p:nvSpPr>
          <p:spPr>
            <a:xfrm rot="5400000">
              <a:off x="2577880" y="3011483"/>
              <a:ext cx="177950" cy="355901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17" name="갈매기형 수장 19">
              <a:extLst>
                <a:ext uri="{FF2B5EF4-FFF2-40B4-BE49-F238E27FC236}">
                  <a16:creationId xmlns:a16="http://schemas.microsoft.com/office/drawing/2014/main" id="{6CD26AA3-0180-95C5-D34E-9A9ADCCCCBD1}"/>
                </a:ext>
              </a:extLst>
            </p:cNvPr>
            <p:cNvSpPr/>
            <p:nvPr/>
          </p:nvSpPr>
          <p:spPr>
            <a:xfrm rot="5400000">
              <a:off x="2577880" y="2897400"/>
              <a:ext cx="177950" cy="355901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20" name="갈매기형 수장 20">
              <a:extLst>
                <a:ext uri="{FF2B5EF4-FFF2-40B4-BE49-F238E27FC236}">
                  <a16:creationId xmlns:a16="http://schemas.microsoft.com/office/drawing/2014/main" id="{D59576D6-0B3A-FE14-E11F-C8B0BF9373E5}"/>
                </a:ext>
              </a:extLst>
            </p:cNvPr>
            <p:cNvSpPr/>
            <p:nvPr/>
          </p:nvSpPr>
          <p:spPr>
            <a:xfrm rot="5400000">
              <a:off x="2577880" y="2783317"/>
              <a:ext cx="177950" cy="355901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06DD44-A040-4DB3-5335-F0E18EB59EC6}"/>
              </a:ext>
            </a:extLst>
          </p:cNvPr>
          <p:cNvSpPr/>
          <p:nvPr/>
        </p:nvSpPr>
        <p:spPr>
          <a:xfrm>
            <a:off x="622352" y="1299080"/>
            <a:ext cx="4069724" cy="1519202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Mediation model, moderation model, moderated-mediation model have been used to explain the causality.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were insufficient to explain various forms of causality.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03C722-468C-EFD8-1F72-D10D2FFB5648}"/>
              </a:ext>
            </a:extLst>
          </p:cNvPr>
          <p:cNvGrpSpPr/>
          <p:nvPr/>
        </p:nvGrpSpPr>
        <p:grpSpPr>
          <a:xfrm>
            <a:off x="2479264" y="2915585"/>
            <a:ext cx="355901" cy="406116"/>
            <a:chOff x="2488904" y="2872293"/>
            <a:chExt cx="355901" cy="406116"/>
          </a:xfrm>
        </p:grpSpPr>
        <p:sp>
          <p:nvSpPr>
            <p:cNvPr id="23" name="갈매기형 수장 18">
              <a:extLst>
                <a:ext uri="{FF2B5EF4-FFF2-40B4-BE49-F238E27FC236}">
                  <a16:creationId xmlns:a16="http://schemas.microsoft.com/office/drawing/2014/main" id="{F165B7B9-D9CF-8A7B-118D-1DCFB58CC941}"/>
                </a:ext>
              </a:extLst>
            </p:cNvPr>
            <p:cNvSpPr/>
            <p:nvPr/>
          </p:nvSpPr>
          <p:spPr>
            <a:xfrm rot="5400000">
              <a:off x="2577880" y="3011483"/>
              <a:ext cx="177950" cy="355901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24" name="갈매기형 수장 19">
              <a:extLst>
                <a:ext uri="{FF2B5EF4-FFF2-40B4-BE49-F238E27FC236}">
                  <a16:creationId xmlns:a16="http://schemas.microsoft.com/office/drawing/2014/main" id="{37C62874-2354-CFA2-886E-8A5ED7232008}"/>
                </a:ext>
              </a:extLst>
            </p:cNvPr>
            <p:cNvSpPr/>
            <p:nvPr/>
          </p:nvSpPr>
          <p:spPr>
            <a:xfrm rot="5400000">
              <a:off x="2577880" y="2897400"/>
              <a:ext cx="177950" cy="355901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25" name="갈매기형 수장 20">
              <a:extLst>
                <a:ext uri="{FF2B5EF4-FFF2-40B4-BE49-F238E27FC236}">
                  <a16:creationId xmlns:a16="http://schemas.microsoft.com/office/drawing/2014/main" id="{5991B50A-286B-F98C-D156-C99EECACE24F}"/>
                </a:ext>
              </a:extLst>
            </p:cNvPr>
            <p:cNvSpPr/>
            <p:nvPr/>
          </p:nvSpPr>
          <p:spPr>
            <a:xfrm rot="5400000">
              <a:off x="2577880" y="2783317"/>
              <a:ext cx="177950" cy="355901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5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565" y="3087668"/>
            <a:ext cx="439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Preliminaries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857" y="1513129"/>
            <a:ext cx="951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0" b="1" dirty="0">
                <a:solidFill>
                  <a:srgbClr val="CB7C13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Ⅱ</a:t>
            </a:r>
            <a:endParaRPr lang="ko-KR" altLang="en-US" sz="8500" b="1" dirty="0">
              <a:solidFill>
                <a:srgbClr val="CB7C13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1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대각선 방향의 모서리가 둥근 사각형 19">
            <a:extLst>
              <a:ext uri="{FF2B5EF4-FFF2-40B4-BE49-F238E27FC236}">
                <a16:creationId xmlns:a16="http://schemas.microsoft.com/office/drawing/2014/main" id="{3DBCE613-1461-6D7F-E110-2597396171DA}"/>
              </a:ext>
            </a:extLst>
          </p:cNvPr>
          <p:cNvSpPr/>
          <p:nvPr/>
        </p:nvSpPr>
        <p:spPr>
          <a:xfrm flipH="1">
            <a:off x="805373" y="4565675"/>
            <a:ext cx="3256103" cy="1599534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Preliminaries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>
            <a:off x="805373" y="2190192"/>
            <a:ext cx="3256103" cy="1599534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pic>
        <p:nvPicPr>
          <p:cNvPr id="8" name="그림 7" descr="도표, 라인, 직사각형, 스케치이(가) 표시된 사진&#10;&#10;자동 생성된 설명">
            <a:extLst>
              <a:ext uri="{FF2B5EF4-FFF2-40B4-BE49-F238E27FC236}">
                <a16:creationId xmlns:a16="http://schemas.microsoft.com/office/drawing/2014/main" id="{4471823C-E105-A918-2C62-3D06AED2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4" y="4864848"/>
            <a:ext cx="2520000" cy="990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6A38D1-1152-44A0-8DEB-4208CC091D2D}"/>
              </a:ext>
            </a:extLst>
          </p:cNvPr>
          <p:cNvSpPr txBox="1"/>
          <p:nvPr/>
        </p:nvSpPr>
        <p:spPr>
          <a:xfrm>
            <a:off x="781412" y="1853334"/>
            <a:ext cx="252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Mediation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8E060F-F8FC-6FF9-AC42-B0354CB044B5}"/>
              </a:ext>
            </a:extLst>
          </p:cNvPr>
          <p:cNvSpPr txBox="1"/>
          <p:nvPr/>
        </p:nvSpPr>
        <p:spPr>
          <a:xfrm>
            <a:off x="781413" y="4239232"/>
            <a:ext cx="2146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Moderation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A1166BF-BD6E-3C53-D005-CE2FEF203110}"/>
              </a:ext>
            </a:extLst>
          </p:cNvPr>
          <p:cNvGrpSpPr/>
          <p:nvPr/>
        </p:nvGrpSpPr>
        <p:grpSpPr>
          <a:xfrm>
            <a:off x="4444345" y="2795230"/>
            <a:ext cx="406117" cy="355901"/>
            <a:chOff x="4331216" y="1772816"/>
            <a:chExt cx="328672" cy="288032"/>
          </a:xfrm>
        </p:grpSpPr>
        <p:sp>
          <p:nvSpPr>
            <p:cNvPr id="50" name="갈매기형 수장 18">
              <a:extLst>
                <a:ext uri="{FF2B5EF4-FFF2-40B4-BE49-F238E27FC236}">
                  <a16:creationId xmlns:a16="http://schemas.microsoft.com/office/drawing/2014/main" id="{1865BB89-A6D8-62E6-6B1C-100F20403425}"/>
                </a:ext>
              </a:extLst>
            </p:cNvPr>
            <p:cNvSpPr/>
            <p:nvPr/>
          </p:nvSpPr>
          <p:spPr>
            <a:xfrm>
              <a:off x="4515872" y="1772816"/>
              <a:ext cx="144016" cy="288032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1" name="갈매기형 수장 19">
              <a:extLst>
                <a:ext uri="{FF2B5EF4-FFF2-40B4-BE49-F238E27FC236}">
                  <a16:creationId xmlns:a16="http://schemas.microsoft.com/office/drawing/2014/main" id="{67464158-0E22-1144-4770-B0E9F4F867EE}"/>
                </a:ext>
              </a:extLst>
            </p:cNvPr>
            <p:cNvSpPr/>
            <p:nvPr/>
          </p:nvSpPr>
          <p:spPr>
            <a:xfrm>
              <a:off x="4423544" y="1772816"/>
              <a:ext cx="144016" cy="288032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2" name="갈매기형 수장 20">
              <a:extLst>
                <a:ext uri="{FF2B5EF4-FFF2-40B4-BE49-F238E27FC236}">
                  <a16:creationId xmlns:a16="http://schemas.microsoft.com/office/drawing/2014/main" id="{EB8EC533-DE0E-E758-4980-2B954D648E11}"/>
                </a:ext>
              </a:extLst>
            </p:cNvPr>
            <p:cNvSpPr/>
            <p:nvPr/>
          </p:nvSpPr>
          <p:spPr>
            <a:xfrm>
              <a:off x="4331216" y="1772816"/>
              <a:ext cx="144016" cy="288032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8FDAA35-821F-E9C2-1895-B028E66CD0E1}"/>
              </a:ext>
            </a:extLst>
          </p:cNvPr>
          <p:cNvGrpSpPr/>
          <p:nvPr/>
        </p:nvGrpSpPr>
        <p:grpSpPr>
          <a:xfrm>
            <a:off x="4444345" y="5170713"/>
            <a:ext cx="406117" cy="355901"/>
            <a:chOff x="4331216" y="1772816"/>
            <a:chExt cx="328672" cy="288032"/>
          </a:xfrm>
        </p:grpSpPr>
        <p:sp>
          <p:nvSpPr>
            <p:cNvPr id="54" name="갈매기형 수장 18">
              <a:extLst>
                <a:ext uri="{FF2B5EF4-FFF2-40B4-BE49-F238E27FC236}">
                  <a16:creationId xmlns:a16="http://schemas.microsoft.com/office/drawing/2014/main" id="{8492EAAF-8AAF-B65A-D025-AFB2F7F916A8}"/>
                </a:ext>
              </a:extLst>
            </p:cNvPr>
            <p:cNvSpPr/>
            <p:nvPr/>
          </p:nvSpPr>
          <p:spPr>
            <a:xfrm>
              <a:off x="4515872" y="1772816"/>
              <a:ext cx="144016" cy="288032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5" name="갈매기형 수장 19">
              <a:extLst>
                <a:ext uri="{FF2B5EF4-FFF2-40B4-BE49-F238E27FC236}">
                  <a16:creationId xmlns:a16="http://schemas.microsoft.com/office/drawing/2014/main" id="{276B4A71-570D-CAE2-5C3F-1B070FB9135C}"/>
                </a:ext>
              </a:extLst>
            </p:cNvPr>
            <p:cNvSpPr/>
            <p:nvPr/>
          </p:nvSpPr>
          <p:spPr>
            <a:xfrm>
              <a:off x="4423544" y="1772816"/>
              <a:ext cx="144016" cy="288032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6" name="갈매기형 수장 20">
              <a:extLst>
                <a:ext uri="{FF2B5EF4-FFF2-40B4-BE49-F238E27FC236}">
                  <a16:creationId xmlns:a16="http://schemas.microsoft.com/office/drawing/2014/main" id="{8E9A498F-BD9D-82DF-EC79-444D2762CD38}"/>
                </a:ext>
              </a:extLst>
            </p:cNvPr>
            <p:cNvSpPr/>
            <p:nvPr/>
          </p:nvSpPr>
          <p:spPr>
            <a:xfrm>
              <a:off x="4331216" y="1772816"/>
              <a:ext cx="144016" cy="288032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64CB30-2067-ADB2-78AE-5C083AEF7BF2}"/>
              </a:ext>
            </a:extLst>
          </p:cNvPr>
          <p:cNvSpPr txBox="1"/>
          <p:nvPr/>
        </p:nvSpPr>
        <p:spPr>
          <a:xfrm>
            <a:off x="330216" y="1286518"/>
            <a:ext cx="733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Simple Mediation &amp; Moderation Analysis (Baron &amp; Kenny, 1986)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2453BC-09F3-9115-6950-BD36EAB6C652}"/>
                  </a:ext>
                </a:extLst>
              </p:cNvPr>
              <p:cNvSpPr txBox="1"/>
              <p:nvPr/>
            </p:nvSpPr>
            <p:spPr>
              <a:xfrm>
                <a:off x="5174008" y="1951386"/>
                <a:ext cx="391763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mediator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mediates the causal relationship between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ko-KR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2453BC-09F3-9115-6950-BD36EAB6C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008" y="1951386"/>
                <a:ext cx="3917632" cy="1815882"/>
              </a:xfrm>
              <a:prstGeom prst="rect">
                <a:avLst/>
              </a:prstGeom>
              <a:blipFill>
                <a:blip r:embed="rId3"/>
                <a:stretch>
                  <a:fillRect l="-312" t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4ECFBA-64C5-EE30-7955-0663581BB824}"/>
                  </a:ext>
                </a:extLst>
              </p:cNvPr>
              <p:cNvSpPr txBox="1"/>
              <p:nvPr/>
            </p:nvSpPr>
            <p:spPr>
              <a:xfrm>
                <a:off x="5174008" y="4395064"/>
                <a:ext cx="3917632" cy="16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moderator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affects the strength of the causal relationship between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4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XW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1400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4ECFBA-64C5-EE30-7955-0663581B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008" y="4395064"/>
                <a:ext cx="3917632" cy="1655646"/>
              </a:xfrm>
              <a:prstGeom prst="rect">
                <a:avLst/>
              </a:prstGeom>
              <a:blipFill>
                <a:blip r:embed="rId4"/>
                <a:stretch>
                  <a:fillRect l="-312" t="-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5A355E79-D005-BC7C-2A4A-4DE33B2CA310}"/>
              </a:ext>
            </a:extLst>
          </p:cNvPr>
          <p:cNvSpPr/>
          <p:nvPr/>
        </p:nvSpPr>
        <p:spPr>
          <a:xfrm>
            <a:off x="5174006" y="1953671"/>
            <a:ext cx="3917631" cy="1743510"/>
          </a:xfrm>
          <a:prstGeom prst="rect">
            <a:avLst/>
          </a:prstGeom>
          <a:noFill/>
          <a:ln w="15875">
            <a:solidFill>
              <a:srgbClr val="D7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4451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42B1E90-5427-225D-BD80-C38865805E3E}"/>
              </a:ext>
            </a:extLst>
          </p:cNvPr>
          <p:cNvSpPr/>
          <p:nvPr/>
        </p:nvSpPr>
        <p:spPr>
          <a:xfrm>
            <a:off x="5174005" y="4403496"/>
            <a:ext cx="3917631" cy="1599535"/>
          </a:xfrm>
          <a:prstGeom prst="rect">
            <a:avLst/>
          </a:prstGeom>
          <a:noFill/>
          <a:ln w="15875">
            <a:solidFill>
              <a:srgbClr val="D7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4451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493C549-A30A-C58C-E792-630DA1AD5189}"/>
              </a:ext>
            </a:extLst>
          </p:cNvPr>
          <p:cNvSpPr/>
          <p:nvPr/>
        </p:nvSpPr>
        <p:spPr>
          <a:xfrm>
            <a:off x="5173022" y="3758199"/>
            <a:ext cx="3917631" cy="472644"/>
          </a:xfrm>
          <a:prstGeom prst="rect">
            <a:avLst/>
          </a:prstGeom>
          <a:solidFill>
            <a:srgbClr val="D7C3A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4451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DB07371-BA11-14A1-9B0A-43A844F1948F}"/>
                  </a:ext>
                </a:extLst>
              </p:cNvPr>
              <p:cNvSpPr txBox="1"/>
              <p:nvPr/>
            </p:nvSpPr>
            <p:spPr>
              <a:xfrm>
                <a:off x="5269754" y="3726695"/>
                <a:ext cx="3724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Effect =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Effect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Indirect Effect</a:t>
                </a:r>
              </a:p>
              <a:p>
                <a:pPr algn="ctr"/>
                <a:r>
                  <a:rPr lang="en-US" altLang="ko-KR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DB07371-BA11-14A1-9B0A-43A844F19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54" y="3726695"/>
                <a:ext cx="3724167" cy="523220"/>
              </a:xfrm>
              <a:prstGeom prst="rect">
                <a:avLst/>
              </a:prstGeom>
              <a:blipFill>
                <a:blip r:embed="rId5"/>
                <a:stretch>
                  <a:fillRect t="-1163"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E70B564-AA58-4497-6015-27CA102DE988}"/>
                  </a:ext>
                </a:extLst>
              </p:cNvPr>
              <p:cNvSpPr/>
              <p:nvPr/>
            </p:nvSpPr>
            <p:spPr>
              <a:xfrm>
                <a:off x="5168982" y="6068794"/>
                <a:ext cx="3917631" cy="412549"/>
              </a:xfrm>
              <a:prstGeom prst="rect">
                <a:avLst/>
              </a:prstGeom>
              <a:solidFill>
                <a:srgbClr val="D7C3A7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 Effect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E70B564-AA58-4497-6015-27CA102DE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82" y="6068794"/>
                <a:ext cx="3917631" cy="412549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그림 86" descr="도표, 라인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8EA18FBA-1B3A-80AD-81AF-D9048ED7C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4" y="2450487"/>
            <a:ext cx="2520000" cy="1078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84D8C-62E3-AF58-93BA-A6AFC43801AF}"/>
              </a:ext>
            </a:extLst>
          </p:cNvPr>
          <p:cNvSpPr txBox="1"/>
          <p:nvPr/>
        </p:nvSpPr>
        <p:spPr>
          <a:xfrm>
            <a:off x="9328558" y="6497355"/>
            <a:ext cx="453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7/26</a:t>
            </a:r>
            <a:endParaRPr lang="ko-KR" altLang="en-US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158FB7-7838-FE90-E41E-A1227E9BF5EE}"/>
              </a:ext>
            </a:extLst>
          </p:cNvPr>
          <p:cNvCxnSpPr>
            <a:cxnSpLocks/>
          </p:cNvCxnSpPr>
          <p:nvPr/>
        </p:nvCxnSpPr>
        <p:spPr>
          <a:xfrm flipV="1">
            <a:off x="1635853" y="2787259"/>
            <a:ext cx="660587" cy="4844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8AC03E-5E9F-3981-4146-B7898A56F18D}"/>
              </a:ext>
            </a:extLst>
          </p:cNvPr>
          <p:cNvCxnSpPr>
            <a:cxnSpLocks/>
          </p:cNvCxnSpPr>
          <p:nvPr/>
        </p:nvCxnSpPr>
        <p:spPr>
          <a:xfrm>
            <a:off x="2580602" y="2807649"/>
            <a:ext cx="660151" cy="4496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E1AB1A9-BF23-F22D-ECEC-2E54B0F78ED4}"/>
              </a:ext>
            </a:extLst>
          </p:cNvPr>
          <p:cNvCxnSpPr/>
          <p:nvPr/>
        </p:nvCxnSpPr>
        <p:spPr>
          <a:xfrm>
            <a:off x="1635853" y="3429000"/>
            <a:ext cx="1604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4993" y="6604615"/>
            <a:ext cx="9371635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4295" lvl="0">
              <a:lnSpc>
                <a:spcPct val="123000"/>
              </a:lnSpc>
              <a:spcBef>
                <a:spcPts val="170"/>
              </a:spcBef>
              <a:spcAft>
                <a:spcPts val="0"/>
              </a:spcAft>
              <a:buSzPts val="600"/>
              <a:tabLst>
                <a:tab pos="273685" algn="l"/>
              </a:tabLst>
            </a:pPr>
            <a:r>
              <a:rPr lang="en-US" altLang="ko-KR" sz="8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R.M. Baron, D.A. Kenny, The moderator–mediator variable distinction in social psychological research: Conceptual, strategic, and statistical considerations, Journal of Personality and Social Psychology. 51 (1986) 1173–1182.</a:t>
            </a:r>
            <a:endParaRPr lang="ko-KR" altLang="ko-KR" sz="3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9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2" grpId="0"/>
      <p:bldP spid="73" grpId="0"/>
      <p:bldP spid="80" grpId="0" animBg="1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Preliminaries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>
            <a:off x="788594" y="1913355"/>
            <a:ext cx="3256103" cy="4026050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98F17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A1166BF-BD6E-3C53-D005-CE2FEF203110}"/>
              </a:ext>
            </a:extLst>
          </p:cNvPr>
          <p:cNvGrpSpPr/>
          <p:nvPr/>
        </p:nvGrpSpPr>
        <p:grpSpPr>
          <a:xfrm>
            <a:off x="4440121" y="3748430"/>
            <a:ext cx="406117" cy="355901"/>
            <a:chOff x="4331216" y="1772816"/>
            <a:chExt cx="328672" cy="288032"/>
          </a:xfrm>
        </p:grpSpPr>
        <p:sp>
          <p:nvSpPr>
            <p:cNvPr id="50" name="갈매기형 수장 18">
              <a:extLst>
                <a:ext uri="{FF2B5EF4-FFF2-40B4-BE49-F238E27FC236}">
                  <a16:creationId xmlns:a16="http://schemas.microsoft.com/office/drawing/2014/main" id="{1865BB89-A6D8-62E6-6B1C-100F20403425}"/>
                </a:ext>
              </a:extLst>
            </p:cNvPr>
            <p:cNvSpPr/>
            <p:nvPr/>
          </p:nvSpPr>
          <p:spPr>
            <a:xfrm>
              <a:off x="4515872" y="1772816"/>
              <a:ext cx="144016" cy="288032"/>
            </a:xfrm>
            <a:prstGeom prst="chevron">
              <a:avLst/>
            </a:prstGeom>
            <a:solidFill>
              <a:srgbClr val="E4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1" name="갈매기형 수장 19">
              <a:extLst>
                <a:ext uri="{FF2B5EF4-FFF2-40B4-BE49-F238E27FC236}">
                  <a16:creationId xmlns:a16="http://schemas.microsoft.com/office/drawing/2014/main" id="{67464158-0E22-1144-4770-B0E9F4F867EE}"/>
                </a:ext>
              </a:extLst>
            </p:cNvPr>
            <p:cNvSpPr/>
            <p:nvPr/>
          </p:nvSpPr>
          <p:spPr>
            <a:xfrm>
              <a:off x="4423544" y="1772816"/>
              <a:ext cx="144016" cy="288032"/>
            </a:xfrm>
            <a:prstGeom prst="chevron">
              <a:avLst/>
            </a:prstGeom>
            <a:solidFill>
              <a:srgbClr val="FCD2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  <p:sp>
          <p:nvSpPr>
            <p:cNvPr id="52" name="갈매기형 수장 20">
              <a:extLst>
                <a:ext uri="{FF2B5EF4-FFF2-40B4-BE49-F238E27FC236}">
                  <a16:creationId xmlns:a16="http://schemas.microsoft.com/office/drawing/2014/main" id="{EB8EC533-DE0E-E758-4980-2B954D648E11}"/>
                </a:ext>
              </a:extLst>
            </p:cNvPr>
            <p:cNvSpPr/>
            <p:nvPr/>
          </p:nvSpPr>
          <p:spPr>
            <a:xfrm>
              <a:off x="4331216" y="1772816"/>
              <a:ext cx="144016" cy="288032"/>
            </a:xfrm>
            <a:prstGeom prst="chevron">
              <a:avLst/>
            </a:prstGeom>
            <a:solidFill>
              <a:srgbClr val="CB7C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b="0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762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Moderated-Mediation Analysis (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Langfred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2004)</a:t>
            </a:r>
          </a:p>
        </p:txBody>
      </p:sp>
      <p:pic>
        <p:nvPicPr>
          <p:cNvPr id="10" name="그림 9" descr="도표, 라인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384DC28B-2D62-3A4C-9C37-5319D0D7D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5" y="2246082"/>
            <a:ext cx="2520000" cy="1072653"/>
          </a:xfrm>
          <a:prstGeom prst="rect">
            <a:avLst/>
          </a:prstGeom>
        </p:spPr>
      </p:pic>
      <p:pic>
        <p:nvPicPr>
          <p:cNvPr id="12" name="그림 11" descr="도표, 라인이(가) 표시된 사진&#10;&#10;자동 생성된 설명">
            <a:extLst>
              <a:ext uri="{FF2B5EF4-FFF2-40B4-BE49-F238E27FC236}">
                <a16:creationId xmlns:a16="http://schemas.microsoft.com/office/drawing/2014/main" id="{1A105778-5712-FAE6-955D-32911959E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5" y="3858810"/>
            <a:ext cx="2520000" cy="1529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9B7762-FFB4-4A4C-3B70-EBF1529C19D7}"/>
              </a:ext>
            </a:extLst>
          </p:cNvPr>
          <p:cNvSpPr txBox="1"/>
          <p:nvPr/>
        </p:nvSpPr>
        <p:spPr>
          <a:xfrm>
            <a:off x="1170931" y="3347207"/>
            <a:ext cx="249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Diagram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0CFA0-28EC-2823-0139-D6EE1095A87A}"/>
              </a:ext>
            </a:extLst>
          </p:cNvPr>
          <p:cNvSpPr txBox="1"/>
          <p:nvPr/>
        </p:nvSpPr>
        <p:spPr>
          <a:xfrm>
            <a:off x="1539995" y="5447269"/>
            <a:ext cx="175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Diagram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DE1C6-A74B-08CA-C387-6F4498293B85}"/>
              </a:ext>
            </a:extLst>
          </p:cNvPr>
          <p:cNvSpPr txBox="1"/>
          <p:nvPr/>
        </p:nvSpPr>
        <p:spPr>
          <a:xfrm>
            <a:off x="9328558" y="6497355"/>
            <a:ext cx="453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8/26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830CE2-D8E2-AEDC-BA72-9F1C8C95A753}"/>
              </a:ext>
            </a:extLst>
          </p:cNvPr>
          <p:cNvSpPr/>
          <p:nvPr/>
        </p:nvSpPr>
        <p:spPr>
          <a:xfrm>
            <a:off x="5387196" y="1991766"/>
            <a:ext cx="695631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0897B36-2EE6-5582-8A28-63D62777FD07}"/>
                  </a:ext>
                </a:extLst>
              </p:cNvPr>
              <p:cNvSpPr/>
              <p:nvPr/>
            </p:nvSpPr>
            <p:spPr>
              <a:xfrm>
                <a:off x="5387196" y="2247991"/>
                <a:ext cx="3669796" cy="10106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𝑋𝑊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0897B36-2EE6-5582-8A28-63D62777F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96" y="2247991"/>
                <a:ext cx="3669796" cy="1010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8F6750-C772-1359-F8BB-E61BF585D84C}"/>
              </a:ext>
            </a:extLst>
          </p:cNvPr>
          <p:cNvGrpSpPr/>
          <p:nvPr/>
        </p:nvGrpSpPr>
        <p:grpSpPr>
          <a:xfrm>
            <a:off x="5387196" y="3873352"/>
            <a:ext cx="3669796" cy="792165"/>
            <a:chOff x="5387196" y="3471107"/>
            <a:chExt cx="3669796" cy="79216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8FB193-2990-6DCF-554E-081474A59531}"/>
                </a:ext>
              </a:extLst>
            </p:cNvPr>
            <p:cNvSpPr/>
            <p:nvPr/>
          </p:nvSpPr>
          <p:spPr>
            <a:xfrm>
              <a:off x="5387196" y="3471107"/>
              <a:ext cx="2244861" cy="255283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Conditional Indirect Effect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3934FBC-94A8-0BD7-B56C-49B7B5F39574}"/>
                    </a:ext>
                  </a:extLst>
                </p:cNvPr>
                <p:cNvSpPr/>
                <p:nvPr/>
              </p:nvSpPr>
              <p:spPr>
                <a:xfrm>
                  <a:off x="5387196" y="3727332"/>
                  <a:ext cx="3669796" cy="53594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d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1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ko-KR" sz="14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</m:oMath>
                  </a14:m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3934FBC-94A8-0BD7-B56C-49B7B5F39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196" y="3727332"/>
                  <a:ext cx="3669796" cy="535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104DF3-7932-2ECC-6F2F-2E738AAB202F}"/>
              </a:ext>
            </a:extLst>
          </p:cNvPr>
          <p:cNvSpPr/>
          <p:nvPr/>
        </p:nvSpPr>
        <p:spPr>
          <a:xfrm>
            <a:off x="5387195" y="5280207"/>
            <a:ext cx="3530301" cy="255283"/>
          </a:xfrm>
          <a:prstGeom prst="rect">
            <a:avLst/>
          </a:prstGeom>
          <a:solidFill>
            <a:srgbClr val="D7C3A7">
              <a:alpha val="5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Effect = Direct Effect + Indirect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C4F29A-C92B-5FFF-5AC0-DF4582E41E6F}"/>
                  </a:ext>
                </a:extLst>
              </p:cNvPr>
              <p:cNvSpPr/>
              <p:nvPr/>
            </p:nvSpPr>
            <p:spPr>
              <a:xfrm>
                <a:off x="5387196" y="5536913"/>
                <a:ext cx="3669796" cy="3451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C4F29A-C92B-5FFF-5AC0-DF4582E41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96" y="5536913"/>
                <a:ext cx="3669796" cy="345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-1" y="6616768"/>
            <a:ext cx="9208395" cy="26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4295" lvl="0">
              <a:lnSpc>
                <a:spcPct val="123000"/>
              </a:lnSpc>
              <a:spcBef>
                <a:spcPts val="170"/>
              </a:spcBef>
              <a:spcAft>
                <a:spcPts val="0"/>
              </a:spcAft>
              <a:buSzPts val="600"/>
              <a:tabLst>
                <a:tab pos="273685" algn="l"/>
              </a:tabLst>
            </a:pP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W.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Langfred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Too much of a good thing? The negative effects of high trust and autonomy in self managing teams. Academy of Management Journal, 47 (2004) 385-399.</a:t>
            </a:r>
            <a:endParaRPr lang="ko-KR" altLang="ko-KR" sz="10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2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fld id="{66C3AAA1-B3B3-4B0C-A431-45D677235B91}" type="slidenum">
              <a:rPr lang="ko-KR" altLang="en-US" sz="10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931" y="348087"/>
            <a:ext cx="4044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00" b="1" dirty="0">
                <a:solidFill>
                  <a:srgbClr val="E98F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43886" y="426805"/>
            <a:ext cx="632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Preliminaries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 flipH="1">
            <a:off x="481125" y="2494993"/>
            <a:ext cx="4186108" cy="2873961"/>
          </a:xfrm>
          <a:prstGeom prst="round2DiagRect">
            <a:avLst>
              <a:gd name="adj1" fmla="val 15184"/>
              <a:gd name="adj2" fmla="val 0"/>
            </a:avLst>
          </a:prstGeom>
          <a:solidFill>
            <a:schemeClr val="bg1"/>
          </a:solidFill>
          <a:ln w="19050">
            <a:solidFill>
              <a:srgbClr val="E98F17"/>
            </a:solidFill>
          </a:ln>
          <a:effectLst>
            <a:outerShdw dist="63500" dir="264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98F1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83B4F-BF74-41BC-6E1B-DB382D23420D}"/>
              </a:ext>
            </a:extLst>
          </p:cNvPr>
          <p:cNvSpPr txBox="1"/>
          <p:nvPr/>
        </p:nvSpPr>
        <p:spPr>
          <a:xfrm>
            <a:off x="330216" y="1286518"/>
            <a:ext cx="405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Numbers (Zadeh, 1965)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B77A2-77DA-4D99-570A-612553C5F516}"/>
              </a:ext>
            </a:extLst>
          </p:cNvPr>
          <p:cNvSpPr txBox="1"/>
          <p:nvPr/>
        </p:nvSpPr>
        <p:spPr>
          <a:xfrm>
            <a:off x="457196" y="2136672"/>
            <a:ext cx="2522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Triangular Fuzzy Numbers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1BD51C-6296-306B-4DE5-5B60176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61" y="2894493"/>
            <a:ext cx="2818164" cy="195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67A0F-D0C2-B8D8-A244-04A0D2C391E9}"/>
              </a:ext>
            </a:extLst>
          </p:cNvPr>
          <p:cNvSpPr txBox="1"/>
          <p:nvPr/>
        </p:nvSpPr>
        <p:spPr>
          <a:xfrm>
            <a:off x="9295002" y="6530911"/>
            <a:ext cx="53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9/26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F786259-5E0D-BCA9-7F0B-50504645B987}"/>
                  </a:ext>
                </a:extLst>
              </p:cNvPr>
              <p:cNvSpPr/>
              <p:nvPr/>
            </p:nvSpPr>
            <p:spPr>
              <a:xfrm>
                <a:off x="5158866" y="1929626"/>
                <a:ext cx="3854752" cy="271250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Triangular fuzzy numbers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F786259-5E0D-BCA9-7F0B-50504645B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66" y="1929626"/>
                <a:ext cx="3854752" cy="271250"/>
              </a:xfrm>
              <a:prstGeom prst="rect">
                <a:avLst/>
              </a:prstGeom>
              <a:blipFill>
                <a:blip r:embed="rId3"/>
                <a:stretch>
                  <a:fillRect l="-474" t="-13636" b="-3181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38767FD-B654-A645-F634-345068D955C6}"/>
                  </a:ext>
                </a:extLst>
              </p:cNvPr>
              <p:cNvSpPr/>
              <p:nvPr/>
            </p:nvSpPr>
            <p:spPr>
              <a:xfrm>
                <a:off x="5158865" y="2201817"/>
                <a:ext cx="3854753" cy="16992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en-US" altLang="ko-KR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0,                      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0,                      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38767FD-B654-A645-F634-345068D95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65" y="2201817"/>
                <a:ext cx="3854753" cy="1699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F989821-0FB1-1C1B-0091-22EAC46F1FD5}"/>
                  </a:ext>
                </a:extLst>
              </p:cNvPr>
              <p:cNvSpPr/>
              <p:nvPr/>
            </p:nvSpPr>
            <p:spPr>
              <a:xfrm>
                <a:off x="5158866" y="4063581"/>
                <a:ext cx="3859300" cy="271250"/>
              </a:xfrm>
              <a:prstGeom prst="rect">
                <a:avLst/>
              </a:prstGeom>
              <a:solidFill>
                <a:srgbClr val="D7C3A7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Fuzzy Operations </a:t>
                </a:r>
                <a14:m>
                  <m:oMath xmlns:m="http://schemas.openxmlformats.org/officeDocument/2006/math">
                    <m:r>
                      <a:rPr lang="en-US" altLang="ko-KR" sz="1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ko-KR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F989821-0FB1-1C1B-0091-22EAC46F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66" y="4063581"/>
                <a:ext cx="3859300" cy="271250"/>
              </a:xfrm>
              <a:prstGeom prst="rect">
                <a:avLst/>
              </a:prstGeom>
              <a:blipFill>
                <a:blip r:embed="rId5"/>
                <a:stretch>
                  <a:fillRect l="-474" t="-15909" b="-29545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3DAD90D-89E7-D6AB-C06A-4D21B3D89B55}"/>
                  </a:ext>
                </a:extLst>
              </p:cNvPr>
              <p:cNvSpPr/>
              <p:nvPr/>
            </p:nvSpPr>
            <p:spPr>
              <a:xfrm>
                <a:off x="5158865" y="4335770"/>
                <a:ext cx="3854753" cy="9279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418465" marR="71755" indent="-342900">
                  <a:lnSpc>
                    <a:spcPct val="115000"/>
                  </a:lnSpc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⊕</m:t>
                    </m:r>
                    <m:acc>
                      <m:accPr>
                        <m:chr m:val="̃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18465" marR="71755" indent="-342900" algn="just">
                  <a:lnSpc>
                    <a:spcPct val="115000"/>
                  </a:lnSpc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̃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ko-KR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𝑘𝑥</m:t>
                                </m:r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ko-KR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≥0</m:t>
                            </m:r>
                          </m:e>
                          <m:e>
                            <m:d>
                              <m:dPr>
                                <m:ctrlPr>
                                  <a:rPr lang="ko-KR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ko-KR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𝑘𝑥</m:t>
                                </m:r>
                                <m:r>
                                  <a:rPr lang="en-US" altLang="ko-KR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ko-KR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endParaRPr lang="en-US" altLang="ko-KR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75565" marR="71755" algn="just">
                  <a:lnSpc>
                    <a:spcPct val="115000"/>
                  </a:lnSpc>
                  <a:spcAft>
                    <a:spcPts val="0"/>
                  </a:spcAft>
                </a:pPr>
                <a:endParaRPr lang="ko-KR" altLang="ko-KR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</a:t>
                </a:r>
                <a:endPara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3DAD90D-89E7-D6AB-C06A-4D21B3D89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65" y="4335770"/>
                <a:ext cx="3854753" cy="927941"/>
              </a:xfrm>
              <a:prstGeom prst="rect">
                <a:avLst/>
              </a:prstGeom>
              <a:blipFill>
                <a:blip r:embed="rId6"/>
                <a:stretch>
                  <a:fillRect t="-74342" b="-162500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0" y="6584957"/>
            <a:ext cx="359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L.A. Zadeh, Fuzzy sets, Inf. </a:t>
            </a:r>
            <a:r>
              <a:rPr lang="en-US" altLang="ko-KR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8 (1965) 338–353.</a:t>
            </a:r>
            <a:endParaRPr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93B39E-B768-9A5D-EB00-CEEAE0FD18E0}"/>
              </a:ext>
            </a:extLst>
          </p:cNvPr>
          <p:cNvGrpSpPr/>
          <p:nvPr/>
        </p:nvGrpSpPr>
        <p:grpSpPr>
          <a:xfrm>
            <a:off x="5191475" y="5406686"/>
            <a:ext cx="3789531" cy="844203"/>
            <a:chOff x="5388019" y="1894250"/>
            <a:chExt cx="3789531" cy="8442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114AC8-D7E7-A35D-CF28-C556E66CBFCB}"/>
                </a:ext>
              </a:extLst>
            </p:cNvPr>
            <p:cNvSpPr/>
            <p:nvPr/>
          </p:nvSpPr>
          <p:spPr>
            <a:xfrm>
              <a:off x="5388019" y="1894250"/>
              <a:ext cx="2534010" cy="255283"/>
            </a:xfrm>
            <a:prstGeom prst="rect">
              <a:avLst/>
            </a:prstGeom>
            <a:solidFill>
              <a:srgbClr val="D7C3A7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Fuzzy Operations (Yoon, 2013)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C111AFA3-2C90-9DB4-E1DC-756588D755DD}"/>
                    </a:ext>
                  </a:extLst>
                </p:cNvPr>
                <p:cNvSpPr/>
                <p:nvPr/>
              </p:nvSpPr>
              <p:spPr>
                <a:xfrm>
                  <a:off x="5388019" y="2150474"/>
                  <a:ext cx="3789531" cy="58797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𝑌</m:t>
                          </m:r>
                        </m:e>
                      </m:acc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  <m:acc>
                        <m:accPr>
                          <m:chr m:val="̃"/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x-none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ko-KR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x-none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x-none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A445609-ACF7-668E-8D3D-7D096AF94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019" y="2150474"/>
                  <a:ext cx="3789531" cy="587979"/>
                </a:xfrm>
                <a:prstGeom prst="rect">
                  <a:avLst/>
                </a:prstGeom>
                <a:blipFill>
                  <a:blip r:embed="rId8"/>
                  <a:stretch>
                    <a:fillRect l="-322" t="-2062" b="-2062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405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3070AAC2B4D747B265D27CE1DBFB28" ma:contentTypeVersion="4" ma:contentTypeDescription="새 문서를 만듭니다." ma:contentTypeScope="" ma:versionID="c1ea240983ca2601acd692329b50d444">
  <xsd:schema xmlns:xsd="http://www.w3.org/2001/XMLSchema" xmlns:xs="http://www.w3.org/2001/XMLSchema" xmlns:p="http://schemas.microsoft.com/office/2006/metadata/properties" xmlns:ns3="88ace03b-903b-45ec-8264-cdec7b3eea27" targetNamespace="http://schemas.microsoft.com/office/2006/metadata/properties" ma:root="true" ma:fieldsID="e45783df0adacceb63f7fb8a16209baf" ns3:_="">
    <xsd:import namespace="88ace03b-903b-45ec-8264-cdec7b3eea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ce03b-903b-45ec-8264-cdec7b3ee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EB8649-1FA8-4007-9779-A6EE1C6DC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ce03b-903b-45ec-8264-cdec7b3eea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78F613-4F39-495A-9DD7-5DF84FB79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8CACCA-8FD5-41A4-AAD9-309209A9CC29}">
  <ds:schemaRefs>
    <ds:schemaRef ds:uri="http://purl.org/dc/elements/1.1/"/>
    <ds:schemaRef ds:uri="88ace03b-903b-45ec-8264-cdec7b3eea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12294</TotalTime>
  <Words>1211</Words>
  <Application>Microsoft Office PowerPoint</Application>
  <PresentationFormat>A4 용지(210x297mm)</PresentationFormat>
  <Paragraphs>458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SimSun</vt:lpstr>
      <vt:lpstr>굴림</vt:lpstr>
      <vt:lpstr>맑은 고딕</vt:lpstr>
      <vt:lpstr>Arial</vt:lpstr>
      <vt:lpstr>Bahnschrift SemiBold</vt:lpstr>
      <vt:lpstr>Calibri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stat</cp:lastModifiedBy>
  <cp:revision>479</cp:revision>
  <dcterms:created xsi:type="dcterms:W3CDTF">2021-08-31T02:37:15Z</dcterms:created>
  <dcterms:modified xsi:type="dcterms:W3CDTF">2023-08-30T07:32:07Z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0x010100533070AAC2B4D747B265D27CE1DBFB28</vt:lpwstr>
  </property>
</Properties>
</file>